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68580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Kính thưa hội đồng, quý thầy cô và các bạn. Hôm nay nhóm chúng tôi xin được phép giới thiệu đồ án tốt nghiệp Insurance Card, tên tiếng Việt là Thẻ bảo hiểm. Nhóm chúng tôi bao gồm 4 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6" name="Shape 1816"/>
        <p:cNvGrpSpPr/>
        <p:nvPr/>
      </p:nvGrpSpPr>
      <p:grpSpPr>
        <a:xfrm>
          <a:off x="0" y="0"/>
          <a:ext cx="0" cy="0"/>
          <a:chOff x="0" y="0"/>
          <a:chExt cx="0" cy="0"/>
        </a:xfrm>
      </p:grpSpPr>
      <p:sp>
        <p:nvSpPr>
          <p:cNvPr id="1817" name="Shape 18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8" name="Shape 18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tiến trình chạy ngầm và chức năng gửi thông báo.</a:t>
            </a:r>
          </a:p>
          <a:p>
            <a:pPr indent="-228600" lvl="0" marL="457200" rtl="0">
              <a:spcBef>
                <a:spcPts val="0"/>
              </a:spcBef>
              <a:buClr>
                <a:schemeClr val="dk1"/>
              </a:buClr>
              <a:buChar char="-"/>
            </a:pPr>
            <a:r>
              <a:rPr lang="en">
                <a:solidFill>
                  <a:schemeClr val="dk1"/>
                </a:solidFill>
              </a:rPr>
              <a:t>Trạng thái của hợp đồng trong hệ thống bây giờ đã được chuyển thành Expired.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2" name="Shape 1822"/>
        <p:cNvGrpSpPr/>
        <p:nvPr/>
      </p:nvGrpSpPr>
      <p:grpSpPr>
        <a:xfrm>
          <a:off x="0" y="0"/>
          <a:ext cx="0" cy="0"/>
          <a:chOff x="0" y="0"/>
          <a:chExt cx="0" cy="0"/>
        </a:xfrm>
      </p:grpSpPr>
      <p:sp>
        <p:nvSpPr>
          <p:cNvPr id="1823" name="Shape 18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4" name="Shape 182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chức năng gia hạn hợp đồng.</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5" name="Shape 183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Hiện tại trên môi trường thực tế, hệ thống hợp đồng bảo hiểm không có khả năng gia hạn. Điều này gây bất tiện cho KH khi mà KH phải đến trực tiếp cty hoặc các đại lý để đăng ký HĐ bảo hiểm mới.</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7" name="Shape 1847"/>
        <p:cNvGrpSpPr/>
        <p:nvPr/>
      </p:nvGrpSpPr>
      <p:grpSpPr>
        <a:xfrm>
          <a:off x="0" y="0"/>
          <a:ext cx="0" cy="0"/>
          <a:chOff x="0" y="0"/>
          <a:chExt cx="0" cy="0"/>
        </a:xfrm>
      </p:grpSpPr>
      <p:sp>
        <p:nvSpPr>
          <p:cNvPr id="1848" name="Shape 18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9" name="Shape 18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Hệ thống của chúng tôi đề xuất một cơ chế để gia hạn hợp đồng như sau:</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9" name="Shape 1859"/>
        <p:cNvGrpSpPr/>
        <p:nvPr/>
      </p:nvGrpSpPr>
      <p:grpSpPr>
        <a:xfrm>
          <a:off x="0" y="0"/>
          <a:ext cx="0" cy="0"/>
          <a:chOff x="0" y="0"/>
          <a:chExt cx="0" cy="0"/>
        </a:xfrm>
      </p:grpSpPr>
      <p:sp>
        <p:nvSpPr>
          <p:cNvPr id="1860" name="Shape 18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1" name="Shape 186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Một thực thể hợp đồng lúc mới đăng ký sẽ có thông tin về </a:t>
            </a:r>
            <a:r>
              <a:rPr b="1" lang="en">
                <a:solidFill>
                  <a:schemeClr val="dk1"/>
                </a:solidFill>
              </a:rPr>
              <a:t>ngày hết hiệu lực </a:t>
            </a:r>
            <a:r>
              <a:rPr lang="en">
                <a:solidFill>
                  <a:schemeClr val="dk1"/>
                </a:solidFill>
              </a:rPr>
              <a:t>và </a:t>
            </a:r>
            <a:r>
              <a:rPr b="1" lang="en">
                <a:solidFill>
                  <a:schemeClr val="dk1"/>
                </a:solidFill>
              </a:rPr>
              <a:t>trạng thái hợp đồng</a:t>
            </a:r>
            <a:r>
              <a:rPr lang="en">
                <a:solidFill>
                  <a:schemeClr val="dk1"/>
                </a:solidFill>
              </a:rPr>
              <a:t>.</a:t>
            </a:r>
          </a:p>
          <a:p>
            <a:pPr indent="-228600" lvl="0" marL="457200" rtl="0">
              <a:spcBef>
                <a:spcPts val="0"/>
              </a:spcBef>
              <a:buClr>
                <a:schemeClr val="dk1"/>
              </a:buClr>
              <a:buChar char="-"/>
            </a:pPr>
            <a:r>
              <a:rPr lang="en">
                <a:solidFill>
                  <a:schemeClr val="dk1"/>
                </a:solidFill>
              </a:rPr>
              <a:t>Ở đây tôi xin ví dụ một hợp đồng có </a:t>
            </a:r>
            <a:r>
              <a:rPr b="1" lang="en">
                <a:solidFill>
                  <a:schemeClr val="dk1"/>
                </a:solidFill>
              </a:rPr>
              <a:t>ngày hết hạn là 08/05/2015</a:t>
            </a:r>
            <a:r>
              <a:rPr lang="en">
                <a:solidFill>
                  <a:schemeClr val="dk1"/>
                </a:solidFill>
              </a:rPr>
              <a:t> và trạng thái hiện tại đang là </a:t>
            </a:r>
            <a:r>
              <a:rPr b="1" lang="en">
                <a:solidFill>
                  <a:schemeClr val="dk1"/>
                </a:solidFill>
              </a:rPr>
              <a:t>hết hạn.</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3" name="Shape 1873"/>
        <p:cNvGrpSpPr/>
        <p:nvPr/>
      </p:nvGrpSpPr>
      <p:grpSpPr>
        <a:xfrm>
          <a:off x="0" y="0"/>
          <a:ext cx="0" cy="0"/>
          <a:chOff x="0" y="0"/>
          <a:chExt cx="0" cy="0"/>
        </a:xfrm>
      </p:grpSpPr>
      <p:sp>
        <p:nvSpPr>
          <p:cNvPr id="1874" name="Shape 18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75" name="Shape 18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người dùng thực hiện gia hạn cho hợp đồng, lúc này hệ thống sẽ cộng thêm </a:t>
            </a:r>
            <a:r>
              <a:rPr b="1" lang="en">
                <a:solidFill>
                  <a:schemeClr val="dk1"/>
                </a:solidFill>
              </a:rPr>
              <a:t>1 năm </a:t>
            </a:r>
            <a:r>
              <a:rPr lang="en">
                <a:solidFill>
                  <a:schemeClr val="dk1"/>
                </a:solidFill>
              </a:rPr>
              <a:t>- là thời hạn mặc định lúc đăng ký hợp đồng - vào </a:t>
            </a:r>
            <a:r>
              <a:rPr b="1" lang="en">
                <a:solidFill>
                  <a:schemeClr val="dk1"/>
                </a:solidFill>
              </a:rPr>
              <a:t>thời hạn hợp đồng</a:t>
            </a:r>
            <a:r>
              <a:rPr lang="en">
                <a:solidFill>
                  <a:schemeClr val="dk1"/>
                </a:solidFill>
              </a:rPr>
              <a:t>, đồng thời trạng thái của hợp đồng được đổi thành “</a:t>
            </a:r>
            <a:r>
              <a:rPr b="1" lang="en">
                <a:solidFill>
                  <a:schemeClr val="dk1"/>
                </a:solidFill>
              </a:rPr>
              <a:t>Ready</a:t>
            </a:r>
            <a:r>
              <a:rPr lang="en">
                <a:solidFill>
                  <a:schemeClr val="dk1"/>
                </a:solidFill>
              </a:rPr>
              <a: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3" name="Shape 1893"/>
        <p:cNvGrpSpPr/>
        <p:nvPr/>
      </p:nvGrpSpPr>
      <p:grpSpPr>
        <a:xfrm>
          <a:off x="0" y="0"/>
          <a:ext cx="0" cy="0"/>
          <a:chOff x="0" y="0"/>
          <a:chExt cx="0" cy="0"/>
        </a:xfrm>
      </p:grpSpPr>
      <p:sp>
        <p:nvSpPr>
          <p:cNvPr id="1894" name="Shape 18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5" name="Shape 189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tiến hành lưu trữ thông tin về việc gia hạn vào thực thể </a:t>
            </a:r>
            <a:r>
              <a:rPr b="1" lang="en">
                <a:solidFill>
                  <a:schemeClr val="dk1"/>
                </a:solidFill>
              </a:rPr>
              <a:t>Payment</a:t>
            </a:r>
            <a:r>
              <a:rPr lang="en">
                <a:solidFill>
                  <a:schemeClr val="dk1"/>
                </a:solidFill>
              </a:rPr>
              <a:t>. Trong thực thể payment chứa các thông tin như ngày bắt đầu, ngày kết thúc của lần gia hạn kèm theo mức phí gia hạn.</a:t>
            </a:r>
          </a:p>
          <a:p>
            <a:pPr indent="-228600" lvl="0" marL="457200" rtl="0">
              <a:spcBef>
                <a:spcPts val="0"/>
              </a:spcBef>
              <a:buClr>
                <a:schemeClr val="dk1"/>
              </a:buClr>
              <a:buChar char="-"/>
            </a:pPr>
            <a:r>
              <a:rPr lang="en">
                <a:solidFill>
                  <a:schemeClr val="dk1"/>
                </a:solidFill>
              </a:rPr>
              <a:t>Như vậy một hợp đồng có thể được gia hạn nhiều lần, thông tin các lần gia hạn trong lịch sử đều có thể tra cứu lại được thông qua thực thể Payment.</a:t>
            </a:r>
          </a:p>
          <a:p>
            <a:pPr indent="-228600" lvl="0" marL="457200" rtl="0">
              <a:spcBef>
                <a:spcPts val="0"/>
              </a:spcBef>
              <a:buClr>
                <a:schemeClr val="dk1"/>
              </a:buClr>
              <a:buChar char="-"/>
            </a:pPr>
            <a:r>
              <a:rPr lang="en">
                <a:solidFill>
                  <a:schemeClr val="dk1"/>
                </a:solidFill>
              </a:rPr>
              <a:t>Dưới góc nhìn của người dùng, chỉ với một thao tác đơn giản, KH có thể gia hạn được hợp đồng, và việc này xem như là tương đương với việc đăng ký lại một hợp đồng mới với thông tin giống với hợp đồng hiện tại với mức phí tương đương. Như vậy hình thức gia hạn mà chúng tôi đề xuất có thể xem là gần sát nhất so với quy định của pháp luật hiện tại ở Việt Nam.</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3" name="Shape 1903"/>
        <p:cNvGrpSpPr/>
        <p:nvPr/>
      </p:nvGrpSpPr>
      <p:grpSpPr>
        <a:xfrm>
          <a:off x="0" y="0"/>
          <a:ext cx="0" cy="0"/>
          <a:chOff x="0" y="0"/>
          <a:chExt cx="0" cy="0"/>
        </a:xfrm>
      </p:grpSpPr>
      <p:sp>
        <p:nvSpPr>
          <p:cNvPr id="1904" name="Shape 19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5" name="Shape 19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19" name="Shape 191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chúng tôi xin demo chức năng gia hạn hợp đồng.</a:t>
            </a:r>
          </a:p>
          <a:p>
            <a:pPr indent="-228600" lvl="0" marL="457200" rtl="0">
              <a:spcBef>
                <a:spcPts val="0"/>
              </a:spcBef>
              <a:buChar char="-"/>
            </a:pPr>
            <a:r>
              <a:rPr lang="en"/>
              <a:t>Demo:</a:t>
            </a:r>
          </a:p>
          <a:p>
            <a:pPr indent="-228600" lvl="1" marL="914400" rtl="0">
              <a:spcBef>
                <a:spcPts val="0"/>
              </a:spcBef>
              <a:buChar char="-"/>
            </a:pPr>
            <a:r>
              <a:rPr lang="en"/>
              <a:t>Mở giao diện staff</a:t>
            </a:r>
          </a:p>
          <a:p>
            <a:pPr indent="-228600" lvl="1" marL="914400" rtl="0">
              <a:spcBef>
                <a:spcPts val="0"/>
              </a:spcBef>
              <a:buChar char="-"/>
            </a:pPr>
            <a:r>
              <a:rPr lang="en"/>
              <a:t>Chọn HĐ đã hết hạn</a:t>
            </a:r>
          </a:p>
          <a:p>
            <a:pPr indent="-228600" lvl="1" marL="914400" rtl="0">
              <a:spcBef>
                <a:spcPts val="0"/>
              </a:spcBef>
              <a:buChar char="-"/>
            </a:pPr>
            <a:r>
              <a:rPr lang="en"/>
              <a:t>Nhấn nút gia hạn</a:t>
            </a:r>
          </a:p>
          <a:p>
            <a:pPr indent="-228600" lvl="1" marL="914400" rtl="0">
              <a:spcBef>
                <a:spcPts val="0"/>
              </a:spcBef>
              <a:buChar char="-"/>
            </a:pPr>
            <a:r>
              <a:rPr lang="en"/>
              <a:t>Dùng checker app kiểm tra thẻ.</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0" name="Shape 1930"/>
        <p:cNvGrpSpPr/>
        <p:nvPr/>
      </p:nvGrpSpPr>
      <p:grpSpPr>
        <a:xfrm>
          <a:off x="0" y="0"/>
          <a:ext cx="0" cy="0"/>
          <a:chOff x="0" y="0"/>
          <a:chExt cx="0" cy="0"/>
        </a:xfrm>
      </p:grpSpPr>
      <p:sp>
        <p:nvSpPr>
          <p:cNvPr id="1931" name="Shape 19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2" name="Shape 19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Thè NFC có chức năng thay thế giấy bảo hiểm hiện tại</a:t>
            </a:r>
          </a:p>
          <a:p>
            <a:pPr indent="0" lvl="0" marL="45720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5" name="Shape 1945"/>
        <p:cNvGrpSpPr/>
        <p:nvPr/>
      </p:nvGrpSpPr>
      <p:grpSpPr>
        <a:xfrm>
          <a:off x="0" y="0"/>
          <a:ext cx="0" cy="0"/>
          <a:chOff x="0" y="0"/>
          <a:chExt cx="0" cy="0"/>
        </a:xfrm>
      </p:grpSpPr>
      <p:sp>
        <p:nvSpPr>
          <p:cNvPr id="1946" name="Shape 19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47" name="Shape 19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0" name="Shape 1960"/>
        <p:cNvGrpSpPr/>
        <p:nvPr/>
      </p:nvGrpSpPr>
      <p:grpSpPr>
        <a:xfrm>
          <a:off x="0" y="0"/>
          <a:ext cx="0" cy="0"/>
          <a:chOff x="0" y="0"/>
          <a:chExt cx="0" cy="0"/>
        </a:xfrm>
      </p:grpSpPr>
      <p:sp>
        <p:nvSpPr>
          <p:cNvPr id="1961" name="Shape 19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2" name="Shape 196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chức năng gia hạn hợp đồng.</a:t>
            </a:r>
          </a:p>
          <a:p>
            <a:pPr indent="-228600" lvl="0" marL="457200" rtl="0">
              <a:spcBef>
                <a:spcPts val="0"/>
              </a:spcBef>
              <a:buClr>
                <a:schemeClr val="dk1"/>
              </a:buClr>
              <a:buChar char="-"/>
            </a:pPr>
            <a:r>
              <a:rPr lang="en">
                <a:solidFill>
                  <a:schemeClr val="dk1"/>
                </a:solidFill>
              </a:rPr>
              <a:t>Trạng thái bây giờ của hợp đồng đã chuyển từ Expired sang Ready</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7" name="Shape 1967"/>
        <p:cNvGrpSpPr/>
        <p:nvPr/>
      </p:nvGrpSpPr>
      <p:grpSpPr>
        <a:xfrm>
          <a:off x="0" y="0"/>
          <a:ext cx="0" cy="0"/>
          <a:chOff x="0" y="0"/>
          <a:chExt cx="0" cy="0"/>
        </a:xfrm>
      </p:grpSpPr>
      <p:sp>
        <p:nvSpPr>
          <p:cNvPr id="1968" name="Shape 19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9" name="Shape 19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3" name="Shape 1973"/>
        <p:cNvGrpSpPr/>
        <p:nvPr/>
      </p:nvGrpSpPr>
      <p:grpSpPr>
        <a:xfrm>
          <a:off x="0" y="0"/>
          <a:ext cx="0" cy="0"/>
          <a:chOff x="0" y="0"/>
          <a:chExt cx="0" cy="0"/>
        </a:xfrm>
      </p:grpSpPr>
      <p:sp>
        <p:nvSpPr>
          <p:cNvPr id="1974" name="Shape 19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5" name="Shape 19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phân tích các điểm mạnh và điểm yếu trong hệ thống của chúng tôi.</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0" name="Shape 1980"/>
        <p:cNvGrpSpPr/>
        <p:nvPr/>
      </p:nvGrpSpPr>
      <p:grpSpPr>
        <a:xfrm>
          <a:off x="0" y="0"/>
          <a:ext cx="0" cy="0"/>
          <a:chOff x="0" y="0"/>
          <a:chExt cx="0" cy="0"/>
        </a:xfrm>
      </p:grpSpPr>
      <p:sp>
        <p:nvSpPr>
          <p:cNvPr id="1981" name="Shape 19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2" name="Shape 198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Về điểm mạnh, tôi xin nêu 3 điểm mạnh nổi bật nhất của hệ thống của chúng tôi.</a:t>
            </a:r>
          </a:p>
          <a:p>
            <a:pPr indent="-228600" lvl="1" marL="914400">
              <a:spcBef>
                <a:spcPts val="0"/>
              </a:spcBef>
              <a:buChar char="-"/>
            </a:pPr>
            <a:r>
              <a:rPr lang="en"/>
              <a:t>Thứ nhất, hệ thống của chúng tôi </a:t>
            </a:r>
            <a:r>
              <a:rPr b="1" lang="en"/>
              <a:t>áp dụng hệ thống CNTT</a:t>
            </a:r>
            <a:r>
              <a:rPr lang="en"/>
              <a:t> để giảm bớt </a:t>
            </a:r>
            <a:r>
              <a:rPr b="1" lang="en"/>
              <a:t>công sức của con người</a:t>
            </a:r>
            <a:r>
              <a:rPr lang="en"/>
              <a:t> trong việc quản lý các thông tin hợp đồng, cũng như các yêu cầu bồi thường hợp đồng. Đồng thời việc </a:t>
            </a:r>
            <a:r>
              <a:rPr b="1" lang="en"/>
              <a:t>sử dụng công nghệ NFC</a:t>
            </a:r>
            <a:r>
              <a:rPr lang="en"/>
              <a:t> thay cho giấy bảo hiểm cũng đem lại nhiều lợi ích cho cả </a:t>
            </a:r>
            <a:r>
              <a:rPr b="1" lang="en"/>
              <a:t>phía công ty bảo hiểm, khách hàng và cơ quan CSGT.</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8" name="Shape 1988"/>
        <p:cNvGrpSpPr/>
        <p:nvPr/>
      </p:nvGrpSpPr>
      <p:grpSpPr>
        <a:xfrm>
          <a:off x="0" y="0"/>
          <a:ext cx="0" cy="0"/>
          <a:chOff x="0" y="0"/>
          <a:chExt cx="0" cy="0"/>
        </a:xfrm>
      </p:grpSpPr>
      <p:sp>
        <p:nvSpPr>
          <p:cNvPr id="1989" name="Shape 19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0" name="Shape 199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Thứ hai, hệ thống của chúng tôi hỗ trợ </a:t>
            </a:r>
            <a:r>
              <a:rPr b="1" lang="en"/>
              <a:t>cài đặt các thông số nghiệp vụ</a:t>
            </a:r>
            <a:r>
              <a:rPr lang="en"/>
              <a:t> phù hợp với </a:t>
            </a:r>
            <a:r>
              <a:rPr b="1" lang="en"/>
              <a:t>chính sách của công ty</a:t>
            </a:r>
            <a:r>
              <a:rPr lang="en"/>
              <a:t>, điều này giúp hệ thống của chúng tôi có thể được</a:t>
            </a:r>
            <a:r>
              <a:rPr b="1" lang="en"/>
              <a:t> triển khai ở nhiều công ty bảo hiểm đa dạng khác nhau</a:t>
            </a:r>
            <a:r>
              <a:rPr lang="en"/>
              <a:t>.</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7" name="Shape 1997"/>
        <p:cNvGrpSpPr/>
        <p:nvPr/>
      </p:nvGrpSpPr>
      <p:grpSpPr>
        <a:xfrm>
          <a:off x="0" y="0"/>
          <a:ext cx="0" cy="0"/>
          <a:chOff x="0" y="0"/>
          <a:chExt cx="0" cy="0"/>
        </a:xfrm>
      </p:grpSpPr>
      <p:sp>
        <p:nvSpPr>
          <p:cNvPr id="1998" name="Shape 19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9" name="Shape 19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Và Thứ ba, hệ thống của chúng tôi </a:t>
            </a:r>
            <a:r>
              <a:rPr b="1" lang="en">
                <a:solidFill>
                  <a:schemeClr val="dk1"/>
                </a:solidFill>
              </a:rPr>
              <a:t>được thiết kế để có thể nâng cấp, mở rộng</a:t>
            </a:r>
            <a:r>
              <a:rPr lang="en">
                <a:solidFill>
                  <a:schemeClr val="dk1"/>
                </a:solidFill>
              </a:rPr>
              <a:t> ra nhiều mô hình triển khai khác nhau, phù hợp với </a:t>
            </a:r>
            <a:r>
              <a:rPr b="1" lang="en">
                <a:solidFill>
                  <a:schemeClr val="dk1"/>
                </a:solidFill>
              </a:rPr>
              <a:t>các công ty có quy mô từ nhỏ đến lớn</a:t>
            </a:r>
            <a:r>
              <a:rPr lang="en">
                <a:solidFill>
                  <a:schemeClr val="dk1"/>
                </a:solidFill>
              </a:rPr>
              <a:t>.</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4" name="Shape 2004"/>
        <p:cNvGrpSpPr/>
        <p:nvPr/>
      </p:nvGrpSpPr>
      <p:grpSpPr>
        <a:xfrm>
          <a:off x="0" y="0"/>
          <a:ext cx="0" cy="0"/>
          <a:chOff x="0" y="0"/>
          <a:chExt cx="0" cy="0"/>
        </a:xfrm>
      </p:grpSpPr>
      <p:sp>
        <p:nvSpPr>
          <p:cNvPr id="2005" name="Shape 20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06" name="Shape 200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Về điểm yếu, tôi cũng xin nêu ra 3 vấn đề còn bất cập trong hệ thống của chúng tôi là:</a:t>
            </a:r>
          </a:p>
          <a:p>
            <a:pPr indent="-228600" lvl="1" marL="914400">
              <a:spcBef>
                <a:spcPts val="0"/>
              </a:spcBef>
              <a:buChar char="-"/>
            </a:pPr>
            <a:r>
              <a:rPr lang="en"/>
              <a:t>Thứ nhất: việc sử dụng thẻ NFC làm </a:t>
            </a:r>
            <a:r>
              <a:rPr b="1" lang="en"/>
              <a:t>hình thức chứng nhận bảo hiểm</a:t>
            </a:r>
            <a:r>
              <a:rPr lang="en"/>
              <a:t> vẫn </a:t>
            </a:r>
            <a:r>
              <a:rPr b="1" lang="en"/>
              <a:t>chưa được coi là hợp pháp</a:t>
            </a:r>
            <a:r>
              <a:rPr lang="en"/>
              <a:t> ở Việt Nam và một số nước khác. Do đó để triển khai được mô hình này vào thực tế thì cần phải trải qua </a:t>
            </a:r>
            <a:r>
              <a:rPr b="1" lang="en"/>
              <a:t>một thời gian đề xuất, kiến nghị với cơ quan pháp luật</a:t>
            </a:r>
            <a:r>
              <a:rPr lang="en"/>
              <a:t> để đảm bảo tính hợp pháp của thẻ NFC.</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2" name="Shape 2012"/>
        <p:cNvGrpSpPr/>
        <p:nvPr/>
      </p:nvGrpSpPr>
      <p:grpSpPr>
        <a:xfrm>
          <a:off x="0" y="0"/>
          <a:ext cx="0" cy="0"/>
          <a:chOff x="0" y="0"/>
          <a:chExt cx="0" cy="0"/>
        </a:xfrm>
      </p:grpSpPr>
      <p:sp>
        <p:nvSpPr>
          <p:cNvPr id="2013" name="Shape 20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4" name="Shape 20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Thứ hai: Thiết bị kiểm tra thẻ </a:t>
            </a:r>
            <a:r>
              <a:rPr b="1" lang="en"/>
              <a:t>cần phải có kết nối mạng để kiểm tra thẻ</a:t>
            </a:r>
            <a:r>
              <a:rPr lang="en"/>
              <a:t>, việc này có thể sẽ gây cản trở nếu kết nối mạng chậm hoặc bị mất kết nối ở những nơi chưa có Internet.</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1" name="Shape 2021"/>
        <p:cNvGrpSpPr/>
        <p:nvPr/>
      </p:nvGrpSpPr>
      <p:grpSpPr>
        <a:xfrm>
          <a:off x="0" y="0"/>
          <a:ext cx="0" cy="0"/>
          <a:chOff x="0" y="0"/>
          <a:chExt cx="0" cy="0"/>
        </a:xfrm>
      </p:grpSpPr>
      <p:sp>
        <p:nvSpPr>
          <p:cNvPr id="2022" name="Shape 20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3" name="Shape 202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Thứ ba: Các thông tin về </a:t>
            </a:r>
            <a:r>
              <a:rPr b="1" lang="en">
                <a:solidFill>
                  <a:schemeClr val="dk1"/>
                </a:solidFill>
              </a:rPr>
              <a:t>vi phạm giao thông, các lần gây tai nạn</a:t>
            </a:r>
            <a:r>
              <a:rPr lang="en">
                <a:solidFill>
                  <a:schemeClr val="dk1"/>
                </a:solidFill>
              </a:rPr>
              <a:t> trong hệ thống của chúng tôi hiện tại chỉ là </a:t>
            </a:r>
            <a:r>
              <a:rPr b="1" lang="en">
                <a:solidFill>
                  <a:schemeClr val="dk1"/>
                </a:solidFill>
              </a:rPr>
              <a:t>lưu trữ đơn thuần</a:t>
            </a:r>
            <a:r>
              <a:rPr lang="en">
                <a:solidFill>
                  <a:schemeClr val="dk1"/>
                </a:solidFill>
              </a:rPr>
              <a:t>, chưa áp dụng để có thể </a:t>
            </a:r>
            <a:r>
              <a:rPr b="1" lang="en">
                <a:solidFill>
                  <a:schemeClr val="dk1"/>
                </a:solidFill>
              </a:rPr>
              <a:t>tính toán mức phí bồi thường</a:t>
            </a:r>
            <a:r>
              <a:rPr lang="en">
                <a:solidFill>
                  <a:schemeClr val="dk1"/>
                </a:solidFill>
              </a:rPr>
              <a:t> như hệ thống thực tế </a:t>
            </a:r>
            <a:r>
              <a:rPr b="1" lang="en">
                <a:solidFill>
                  <a:schemeClr val="dk1"/>
                </a:solidFill>
              </a:rPr>
              <a:t>ở một số nước</a:t>
            </a:r>
            <a:r>
              <a:rPr lang="en">
                <a:solidFill>
                  <a:schemeClr val="dk1"/>
                </a:solidFill>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a:t>
            </a:r>
            <a:r>
              <a:rPr b="1" lang="en">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7" name="Shape 2027"/>
        <p:cNvGrpSpPr/>
        <p:nvPr/>
      </p:nvGrpSpPr>
      <p:grpSpPr>
        <a:xfrm>
          <a:off x="0" y="0"/>
          <a:ext cx="0" cy="0"/>
          <a:chOff x="0" y="0"/>
          <a:chExt cx="0" cy="0"/>
        </a:xfrm>
      </p:grpSpPr>
      <p:sp>
        <p:nvSpPr>
          <p:cNvPr id="2028" name="Shape 20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9" name="Shape 202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các phương án phát triển trong tương lai</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4" name="Shape 2044"/>
        <p:cNvGrpSpPr/>
        <p:nvPr/>
      </p:nvGrpSpPr>
      <p:grpSpPr>
        <a:xfrm>
          <a:off x="0" y="0"/>
          <a:ext cx="0" cy="0"/>
          <a:chOff x="0" y="0"/>
          <a:chExt cx="0" cy="0"/>
        </a:xfrm>
      </p:grpSpPr>
      <p:sp>
        <p:nvSpPr>
          <p:cNvPr id="2045" name="Shape 20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6" name="Shape 20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mô hình triển khai hiện tại của hệ thống chúng tôi: mô hình </a:t>
            </a:r>
            <a:r>
              <a:rPr b="1" lang="en"/>
              <a:t>một công ty đơn dịch vụ</a:t>
            </a:r>
            <a:r>
              <a:rPr lang="en"/>
              <a:t>.</a:t>
            </a:r>
          </a:p>
          <a:p>
            <a:pPr indent="-228600" lvl="0" marL="4572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1" name="Shape 2051"/>
        <p:cNvGrpSpPr/>
        <p:nvPr/>
      </p:nvGrpSpPr>
      <p:grpSpPr>
        <a:xfrm>
          <a:off x="0" y="0"/>
          <a:ext cx="0" cy="0"/>
          <a:chOff x="0" y="0"/>
          <a:chExt cx="0" cy="0"/>
        </a:xfrm>
      </p:grpSpPr>
      <p:sp>
        <p:nvSpPr>
          <p:cNvPr id="2052" name="Shape 20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3" name="Shape 205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thuận tiện cho việc mở rộng, chúng tôi đã thiết kế hệ thống thành nhiều thành phần riêng biệt để dễ dàng sửa đổi, nâng cấp.</a:t>
            </a:r>
          </a:p>
          <a:p>
            <a:pPr indent="-228600" lvl="0" marL="457200">
              <a:spcBef>
                <a:spcPts val="0"/>
              </a:spcBef>
              <a:buChar char="-"/>
            </a:pPr>
            <a:r>
              <a:rPr lang="en"/>
              <a:t>Như hiện tại, chúng tôi có </a:t>
            </a:r>
            <a:r>
              <a:rPr b="1" lang="en"/>
              <a:t>thành phần dùng chung (là Common Component)</a:t>
            </a:r>
            <a:r>
              <a:rPr lang="en"/>
              <a:t> bao gồm khách hàng, thẻ, nhân viên... và </a:t>
            </a:r>
            <a:r>
              <a:rPr b="1" lang="en"/>
              <a:t>thành phần bảo hiểm xe máy (Motor Contract Component)</a:t>
            </a:r>
            <a:r>
              <a:rPr lang="en"/>
              <a:t> bao gồm hợp đồng bảo hiểm xe máy và các thông tin liên quan như loại hợp đồng, thông tin vi phạm, tai nạn và bồi thường.</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8" name="Shape 2078"/>
        <p:cNvGrpSpPr/>
        <p:nvPr/>
      </p:nvGrpSpPr>
      <p:grpSpPr>
        <a:xfrm>
          <a:off x="0" y="0"/>
          <a:ext cx="0" cy="0"/>
          <a:chOff x="0" y="0"/>
          <a:chExt cx="0" cy="0"/>
        </a:xfrm>
      </p:grpSpPr>
      <p:sp>
        <p:nvSpPr>
          <p:cNvPr id="2079" name="Shape 20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0" name="Shape 20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Với thiết kế như vậy, chúng tôi có thể dễ dàng nâng cấp lên thành mô hình </a:t>
            </a:r>
            <a:r>
              <a:rPr b="1" lang="en"/>
              <a:t>một công ty đa dịch vụ</a:t>
            </a:r>
            <a:r>
              <a:rPr lang="en"/>
              <a:t>.</a:t>
            </a:r>
          </a:p>
          <a:p>
            <a:pPr indent="-228600" lvl="0" marL="457200">
              <a:spcBef>
                <a:spcPts val="0"/>
              </a:spcBef>
              <a:buChar char="-"/>
            </a:pPr>
            <a:r>
              <a:rPr lang="en"/>
              <a:t>Tức là thay vì mỗi công ty chỉ cung cấp một loại dịch vụ nhất định thì bây giờ công ty đó có thể có </a:t>
            </a:r>
            <a:r>
              <a:rPr b="1" lang="en"/>
              <a:t>nhiều loại dịch vụ khác nhau</a:t>
            </a:r>
            <a:r>
              <a:rPr lang="en"/>
              <a:t> như bảo hiểm xe máy, bảo hiểm sức khỏe hoặc bảo hiểm tài sản và </a:t>
            </a:r>
            <a:r>
              <a:rPr b="1" lang="en"/>
              <a:t>chỉ cần sử dụng một thẻ bảo hiểm duy nhất.</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5" name="Shape 2085"/>
        <p:cNvGrpSpPr/>
        <p:nvPr/>
      </p:nvGrpSpPr>
      <p:grpSpPr>
        <a:xfrm>
          <a:off x="0" y="0"/>
          <a:ext cx="0" cy="0"/>
          <a:chOff x="0" y="0"/>
          <a:chExt cx="0" cy="0"/>
        </a:xfrm>
      </p:grpSpPr>
      <p:sp>
        <p:nvSpPr>
          <p:cNvPr id="2086" name="Shape 20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7" name="Shape 208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Và đây là thiết kế cho mô hình một công ty đa dịch vụ.</a:t>
            </a:r>
          </a:p>
          <a:p>
            <a:pPr indent="-228600" lvl="0" marL="457200" rtl="0">
              <a:spcBef>
                <a:spcPts val="0"/>
              </a:spcBef>
              <a:buChar char="-"/>
            </a:pPr>
            <a:r>
              <a:rPr lang="en"/>
              <a:t>Như hội đồng có thể nhìn thấy, ở đây hệ thống chỉ cần bổ sung thêm một thành phần gọi là </a:t>
            </a:r>
            <a:r>
              <a:rPr b="1" lang="en"/>
              <a:t>thành phần bảo hiểm sức khỏe</a:t>
            </a:r>
            <a:r>
              <a:rPr lang="en"/>
              <a:t> gồm các thông tin đặc thù cho bảo hiểm sức khỏe. Thành phần này sẽ giữ một liên kết đến </a:t>
            </a:r>
            <a:r>
              <a:rPr b="1" lang="en"/>
              <a:t>thành phần dùng chung (tức là Common Component)</a:t>
            </a:r>
            <a:r>
              <a:rPr lang="en"/>
              <a:t>.</a:t>
            </a:r>
          </a:p>
          <a:p>
            <a:pPr indent="-228600" lvl="0" marL="457200">
              <a:spcBef>
                <a:spcPts val="0"/>
              </a:spcBef>
              <a:buChar char="-"/>
            </a:pPr>
            <a:r>
              <a:rPr lang="en"/>
              <a:t>Như vậy, việc mở rộng hệ thống </a:t>
            </a:r>
            <a:r>
              <a:rPr b="1" lang="en"/>
              <a:t>không yêu cầu sửa đổi đối với hệ thống hiện tại</a:t>
            </a:r>
            <a:r>
              <a:rPr lang="en"/>
              <a:t>.</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2" name="Shape 2092"/>
        <p:cNvGrpSpPr/>
        <p:nvPr/>
      </p:nvGrpSpPr>
      <p:grpSpPr>
        <a:xfrm>
          <a:off x="0" y="0"/>
          <a:ext cx="0" cy="0"/>
          <a:chOff x="0" y="0"/>
          <a:chExt cx="0" cy="0"/>
        </a:xfrm>
      </p:grpSpPr>
      <p:sp>
        <p:nvSpPr>
          <p:cNvPr id="2093" name="Shape 20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4" name="Shape 209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Ngoài ra, chúng tôi còn đưa ra một mô hình rộng hơn, là mô hình </a:t>
            </a:r>
            <a:r>
              <a:rPr b="1" lang="en"/>
              <a:t>Nhiều công ty đa dịch vụ</a:t>
            </a:r>
            <a:r>
              <a:rPr lang="en"/>
              <a:t>.</a:t>
            </a:r>
          </a:p>
          <a:p>
            <a:pPr indent="-228600" lvl="0" marL="457200" rtl="0">
              <a:spcBef>
                <a:spcPts val="0"/>
              </a:spcBef>
              <a:buChar char="-"/>
            </a:pPr>
            <a:r>
              <a:rPr lang="en"/>
              <a:t>Ở mô hình này, chúng tôi hướng đến </a:t>
            </a:r>
            <a:r>
              <a:rPr b="1" lang="en"/>
              <a:t>tất cả các công ty bảo hiểm trên Việt Nam đều sử dụng chung hệ thống dữ liệu</a:t>
            </a:r>
            <a:r>
              <a:rPr lang="en"/>
              <a:t> để có thể </a:t>
            </a:r>
            <a:r>
              <a:rPr b="1" lang="en"/>
              <a:t>khai thác được tối đa các lợi ích mang lại từ thẻ bảo hiểm NFC</a:t>
            </a:r>
            <a:r>
              <a:rPr lang="en"/>
              <a:t>.</a:t>
            </a:r>
          </a:p>
          <a:p>
            <a:pPr indent="-228600" lvl="0" marL="457200">
              <a:spcBef>
                <a:spcPts val="0"/>
              </a:spcBef>
              <a:buChar char="-"/>
            </a:pPr>
            <a:r>
              <a:rPr lang="en"/>
              <a:t>Như hội đồng có thể nhìn thấy, ở mô hình này ngoài </a:t>
            </a:r>
            <a:r>
              <a:rPr b="1" lang="en"/>
              <a:t>hệ thống MIC chính được triển khai ở máy chủ trung tâm</a:t>
            </a:r>
            <a:r>
              <a:rPr lang="en"/>
              <a:t>, ở mỗi công ty, chúng tôi còn triển khai một </a:t>
            </a:r>
            <a:r>
              <a:rPr b="1" lang="en"/>
              <a:t>mô đun nhỏ để đảm bảo vận hành đồng bộ và chính xác</a:t>
            </a:r>
            <a:r>
              <a:rPr lang="en"/>
              <a:t> giữa các công ty với nhau.</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5" name="Shape 2105"/>
        <p:cNvGrpSpPr/>
        <p:nvPr/>
      </p:nvGrpSpPr>
      <p:grpSpPr>
        <a:xfrm>
          <a:off x="0" y="0"/>
          <a:ext cx="0" cy="0"/>
          <a:chOff x="0" y="0"/>
          <a:chExt cx="0" cy="0"/>
        </a:xfrm>
      </p:grpSpPr>
      <p:sp>
        <p:nvSpPr>
          <p:cNvPr id="2106" name="Shape 21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07" name="Shape 21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thiết kế mà chúng tôi </a:t>
            </a:r>
            <a:r>
              <a:rPr b="1" lang="en"/>
              <a:t>đề xuất</a:t>
            </a:r>
            <a:r>
              <a:rPr lang="en"/>
              <a:t> dành cho mô hình Nhiều công ty đa dịch vụ.</a:t>
            </a:r>
          </a:p>
          <a:p>
            <a:pPr indent="-228600" lvl="0" marL="457200" rtl="0">
              <a:spcBef>
                <a:spcPts val="0"/>
              </a:spcBef>
              <a:buChar char="-"/>
            </a:pPr>
            <a:r>
              <a:rPr lang="en"/>
              <a:t>Tại máy chủ trung tâm, chúng tôi cài đặt </a:t>
            </a:r>
            <a:r>
              <a:rPr b="1" lang="en"/>
              <a:t>thành phần dùng chung</a:t>
            </a:r>
            <a:r>
              <a:rPr lang="en"/>
              <a:t> để quản lý các thông tin chung của nhiều công ty.</a:t>
            </a:r>
          </a:p>
          <a:p>
            <a:pPr indent="-228600" lvl="0" marL="457200" rtl="0">
              <a:spcBef>
                <a:spcPts val="0"/>
              </a:spcBef>
              <a:buChar char="-"/>
            </a:pPr>
            <a:r>
              <a:rPr lang="en"/>
              <a:t>Sau đó, tại mỗi công ty chúng tôi sẽ </a:t>
            </a:r>
            <a:r>
              <a:rPr b="1" lang="en"/>
              <a:t>cài đặt lên module</a:t>
            </a:r>
            <a:r>
              <a:rPr lang="en"/>
              <a:t> các thành phần liên quan đến </a:t>
            </a:r>
            <a:r>
              <a:rPr b="1" lang="en"/>
              <a:t>nghiệp vụ riêng biệt của từng công ty</a:t>
            </a:r>
            <a:r>
              <a:rPr lang="en"/>
              <a:t>.</a:t>
            </a:r>
          </a:p>
          <a:p>
            <a:pPr indent="-228600" lvl="0" marL="457200">
              <a:spcBef>
                <a:spcPts val="0"/>
              </a:spcBef>
              <a:buChar char="-"/>
            </a:pPr>
            <a:r>
              <a:rPr lang="en"/>
              <a:t>Ở mô hình này chúng tôi chỉ đưa ra </a:t>
            </a:r>
            <a:r>
              <a:rPr b="1" lang="en"/>
              <a:t>góc nhìn tổng quát</a:t>
            </a:r>
            <a:r>
              <a:rPr lang="en"/>
              <a:t> về thiết kế của hệ thống, để triển khai thật sự thì cần phải </a:t>
            </a:r>
            <a:r>
              <a:rPr b="1" lang="en"/>
              <a:t>giải quyết rất nhiều bài toán phát sinh</a:t>
            </a:r>
            <a:r>
              <a:rPr lang="en"/>
              <a:t>.</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2" name="Shape 2112"/>
        <p:cNvGrpSpPr/>
        <p:nvPr/>
      </p:nvGrpSpPr>
      <p:grpSpPr>
        <a:xfrm>
          <a:off x="0" y="0"/>
          <a:ext cx="0" cy="0"/>
          <a:chOff x="0" y="0"/>
          <a:chExt cx="0" cy="0"/>
        </a:xfrm>
      </p:grpSpPr>
      <p:sp>
        <p:nvSpPr>
          <p:cNvPr id="2113" name="Shape 21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4" name="Shape 2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8" name="Shape 2118"/>
        <p:cNvGrpSpPr/>
        <p:nvPr/>
      </p:nvGrpSpPr>
      <p:grpSpPr>
        <a:xfrm>
          <a:off x="0" y="0"/>
          <a:ext cx="0" cy="0"/>
          <a:chOff x="0" y="0"/>
          <a:chExt cx="0" cy="0"/>
        </a:xfrm>
      </p:grpSpPr>
      <p:sp>
        <p:nvSpPr>
          <p:cNvPr id="2119" name="Shape 21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0" name="Shape 2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1 </a:t>
            </a:r>
            <a:r>
              <a:rPr b="1" lang="en"/>
              <a:t>ứng dụng giả lập thiết bị đọc thẻ</a:t>
            </a:r>
            <a:r>
              <a:rPr lang="en"/>
              <a:t> chạy trên «smart phone» dành cho CSGT để kiểm tra thông tin bảo hiểm cũng như có thể thêm thông tin vi phạm của khách hàng.</a:t>
            </a:r>
          </a:p>
          <a:p>
            <a:pPr indent="0" lvl="0" marL="45720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đã giãi quyết bài toán đầu tiên như sau (khách hàng thường hay quên ngày hết hạn của bảo hiểm)</a:t>
            </a:r>
          </a:p>
          <a:p>
            <a:pPr indent="-228600" lvl="0" marL="457200" rtl="0">
              <a:lnSpc>
                <a:spcPct val="115000"/>
              </a:lnSpc>
              <a:spcBef>
                <a:spcPts val="0"/>
              </a:spcBef>
              <a:buChar char="-"/>
            </a:pPr>
            <a:r>
              <a:rPr lang="en"/>
              <a:t>Hệ thống sẽ gởi những thông báo cho khách hàng qua email hay trực tiếp trên website khi hợp đồng đã gần hết hạn hay đã hết hạn! </a:t>
            </a:r>
          </a:p>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Bên cạnh đó hệ thống cung cấp cơ chế gia hạn</a:t>
            </a:r>
            <a:r>
              <a:rPr lang="en">
                <a:solidFill>
                  <a:schemeClr val="dk1"/>
                </a:solidFill>
              </a:rPr>
              <a:t> hợp đồng và đưa ra hai cơ chế thanh toán cho KH khi hợp đồng cũ hết hạn</a:t>
            </a:r>
          </a:p>
          <a:p>
            <a:pPr indent="-228600" lvl="0" marL="457200" rtl="0">
              <a:lnSpc>
                <a:spcPct val="115000"/>
              </a:lnSpc>
              <a:spcBef>
                <a:spcPts val="0"/>
              </a:spcBef>
              <a:buChar char="-"/>
            </a:pPr>
            <a:r>
              <a:rPr lang="en"/>
              <a:t>KH có thể thanh toán trực tiếp tại công ty hay</a:t>
            </a:r>
          </a:p>
          <a:p>
            <a:pPr indent="-228600" lvl="0" marL="457200" rtl="0">
              <a:lnSpc>
                <a:spcPct val="115000"/>
              </a:lnSpc>
              <a:spcBef>
                <a:spcPts val="0"/>
              </a:spcBef>
              <a:buChar char="-"/>
            </a:pPr>
            <a:r>
              <a:rPr lang="en"/>
              <a:t>KH có thể thanh toán trực tuyến qua PayPal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Đồng thời hệ thống sẽ cung cấp cơ chế quản lý các yêu cầu bồi thường từ khách hàng : </a:t>
            </a:r>
          </a:p>
          <a:p>
            <a:pPr indent="-228600" lvl="0" marL="457200" rtl="0">
              <a:lnSpc>
                <a:spcPct val="115000"/>
              </a:lnSpc>
              <a:spcBef>
                <a:spcPts val="0"/>
              </a:spcBef>
              <a:buChar char="-"/>
            </a:pPr>
            <a:r>
              <a:rPr lang="en"/>
              <a:t> như là gởi thông báo nhắc nhở cho NV công ty khi có yêu cầu bồi thường mới.</a:t>
            </a:r>
          </a:p>
          <a:p>
            <a:pPr lvl="0" rtl="0">
              <a:lnSpc>
                <a:spcPct val="115000"/>
              </a:lnSpc>
              <a:spcBef>
                <a:spcPts val="0"/>
              </a:spcBef>
              <a:buNone/>
            </a:pPr>
            <a:r>
              <a:rPr lang="en"/>
              <a:t>=&gt;  Việc này giúp tăng tính tương tác giữa KH và công ty bảo hiểm.</a:t>
            </a:r>
          </a:p>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sử dụng thẻ NFC thay thế việc sữ dụng giấy bảo hiểm nhằm tránh việc giả mạo thông tin bên cạnh đó cũng hạn chế việc hư hại khi sữ dụng giấy bảo hiểm. Đồng thời cũng giúp CSGT kiểm tra thông tin thẻ dễ dàng và khách quan hơn.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a:t>Để tiếp tục tôi xin trình bày về việc quản lý Hợp đồng trong hệ thống! </a:t>
            </a:r>
          </a:p>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Nhóm chúng tôi xin trình bày các nội dung sau:</a:t>
            </a:r>
          </a:p>
          <a:p>
            <a:pPr indent="-228600" lvl="0" marL="457200" rtl="0">
              <a:spcBef>
                <a:spcPts val="0"/>
              </a:spcBef>
              <a:buChar char="-"/>
            </a:pPr>
            <a:r>
              <a:rPr lang="en"/>
              <a:t>Thứ nhất là vấn đề hiện tại của bảo hiểm xe máy</a:t>
            </a:r>
          </a:p>
          <a:p>
            <a:pPr indent="-228600" lvl="0" marL="457200" rtl="0">
              <a:spcBef>
                <a:spcPts val="0"/>
              </a:spcBef>
              <a:buChar char="-"/>
            </a:pPr>
            <a:r>
              <a:rPr lang="en"/>
              <a:t>Thứ hai là giải pháp nhóm chúng tôi đưa ra</a:t>
            </a:r>
          </a:p>
          <a:p>
            <a:pPr indent="-228600" lvl="0" marL="457200" rtl="0">
              <a:spcBef>
                <a:spcPts val="0"/>
              </a:spcBef>
              <a:buChar char="-"/>
            </a:pPr>
            <a:r>
              <a:rPr lang="en"/>
              <a:t>Tiếp đến là phần giải thích các chức năng và demo</a:t>
            </a:r>
          </a:p>
          <a:p>
            <a:pPr indent="-228600" lvl="0" marL="4572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Hợp đồng quản lý những thông tin gồm:  </a:t>
            </a:r>
          </a:p>
          <a:p>
            <a:pPr indent="-228600" lvl="1" marL="914400" rtl="0">
              <a:lnSpc>
                <a:spcPct val="115000"/>
              </a:lnSpc>
              <a:spcBef>
                <a:spcPts val="0"/>
              </a:spcBef>
              <a:buChar char="-"/>
            </a:pPr>
            <a:r>
              <a:rPr lang="en">
                <a:solidFill>
                  <a:schemeClr val="dk1"/>
                </a:solidFill>
              </a:rPr>
              <a:t>thông tin xe, </a:t>
            </a:r>
          </a:p>
          <a:p>
            <a:pPr indent="-228600" lvl="1" marL="914400" rtl="0">
              <a:lnSpc>
                <a:spcPct val="115000"/>
              </a:lnSpc>
              <a:spcBef>
                <a:spcPts val="0"/>
              </a:spcBef>
              <a:buChar char="-"/>
            </a:pPr>
            <a:r>
              <a:rPr lang="en">
                <a:solidFill>
                  <a:schemeClr val="dk1"/>
                </a:solidFill>
              </a:rPr>
              <a:t>thông tin khách hàng</a:t>
            </a:r>
          </a:p>
          <a:p>
            <a:pPr indent="-228600" lvl="1" marL="914400" rtl="0">
              <a:lnSpc>
                <a:spcPct val="115000"/>
              </a:lnSpc>
              <a:spcBef>
                <a:spcPts val="0"/>
              </a:spcBef>
              <a:buChar char="-"/>
            </a:pPr>
            <a:r>
              <a:rPr lang="en">
                <a:solidFill>
                  <a:schemeClr val="dk1"/>
                </a:solidFill>
              </a:rPr>
              <a:t>các lần vi phạm luật GT</a:t>
            </a:r>
          </a:p>
          <a:p>
            <a:pPr indent="-228600" lvl="1" marL="914400" rtl="0">
              <a:lnSpc>
                <a:spcPct val="115000"/>
              </a:lnSpc>
              <a:spcBef>
                <a:spcPts val="0"/>
              </a:spcBef>
              <a:buChar char="-"/>
            </a:pPr>
            <a:r>
              <a:rPr lang="en">
                <a:solidFill>
                  <a:schemeClr val="dk1"/>
                </a:solidFill>
              </a:rPr>
              <a:t>các lần gây ra tai nạn</a:t>
            </a:r>
          </a:p>
          <a:p>
            <a:pPr indent="-228600" lvl="1" marL="914400" rtl="0">
              <a:lnSpc>
                <a:spcPct val="115000"/>
              </a:lnSpc>
              <a:spcBef>
                <a:spcPts val="0"/>
              </a:spcBef>
              <a:buChar char="-"/>
            </a:pPr>
            <a:r>
              <a:rPr lang="en">
                <a:solidFill>
                  <a:schemeClr val="dk1"/>
                </a:solidFill>
              </a:rPr>
              <a:t>và các lần bồi thường cho hợp đồng.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7" name="Shape 3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Sau khi xem xét, chúng tôi nhận thấy hợp đồng có thể trải qua những trạng thái khác nhau. Do vậy chúng tôi quản lý HĐ với 6 trạng thái sau:</a:t>
            </a:r>
          </a:p>
          <a:p>
            <a:pPr indent="0" lvl="0" marL="457200" rtl="0">
              <a:lnSpc>
                <a:spcPct val="115000"/>
              </a:lnSpc>
              <a:spcBef>
                <a:spcPts val="0"/>
              </a:spcBef>
              <a:buNone/>
            </a:pPr>
            <a:r>
              <a:rPr lang="en" sz="1400">
                <a:solidFill>
                  <a:schemeClr val="dk1"/>
                </a:solidFill>
              </a:rPr>
              <a:t>- </a:t>
            </a:r>
            <a:r>
              <a:rPr lang="en">
                <a:solidFill>
                  <a:schemeClr val="dk1"/>
                </a:solidFill>
              </a:rPr>
              <a:t>Pending: … tức là Chưa kích hoạt, hợp đồng chưa thanh toán hoặc chưa tới ngày có hiệu lực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9" name="Shape 3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sz="1400">
                <a:solidFill>
                  <a:schemeClr val="dk1"/>
                </a:solidFill>
              </a:rPr>
              <a:t>- </a:t>
            </a:r>
            <a:r>
              <a:rPr lang="en">
                <a:solidFill>
                  <a:schemeClr val="dk1"/>
                </a:solidFill>
              </a:rPr>
              <a:t>No card: … tức là Chưa có thẻ: hợp đồng đã thanh toán nhưng chưa được nhân viên cấp thẻ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4" name="Shape 3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Ready: … tức là Sẵn sàng, hợp đổng đã thanh toán và được cấp thẻ, trong thời gian có hiệu lực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Expired: …hợp đồng đã hết hạn và không còn hiệu lực.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Request cancel: …hợp đồng đang có yêu cầu hủy từ khách hàng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6" name="Shape 4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Cancelled: ...hợp đồng đã bị hủy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Để quản lý các trạng thái của hợp đồng, chúng tôi thêm vào thực thể Contract một thuộc tính là Status</a:t>
            </a:r>
          </a:p>
          <a:p>
            <a:pPr indent="-228600" lvl="0" marL="457200" rtl="0">
              <a:lnSpc>
                <a:spcPct val="115000"/>
              </a:lnSpc>
              <a:spcBef>
                <a:spcPts val="0"/>
              </a:spcBef>
              <a:buChar char="-"/>
            </a:pPr>
            <a:r>
              <a:rPr lang="en">
                <a:solidFill>
                  <a:schemeClr val="dk1"/>
                </a:solidFill>
              </a:rPr>
              <a:t>Thuộc tính Status sẽ thể hiện sự thay đổi qua nhiều trạng thái khác nhau của hợp đồng.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5" name="Shape 4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sz="1200">
                <a:solidFill>
                  <a:schemeClr val="dk1"/>
                </a:solidFill>
                <a:latin typeface="Calibri"/>
                <a:ea typeface="Calibri"/>
                <a:cs typeface="Calibri"/>
                <a:sym typeface="Calibri"/>
              </a:rPr>
              <a:t>Để thể hiện một cách rõ ràng quá trình thay đổi trạng thái của hợp đồng, tôi xin trình bày bảng sơ đồ trạng thái của hợp đồng</a:t>
            </a:r>
          </a:p>
          <a:p>
            <a:pPr indent="-228600" lvl="0" marL="457200" rtl="0">
              <a:spcBef>
                <a:spcPts val="0"/>
              </a:spcBef>
              <a:buClr>
                <a:schemeClr val="dk1"/>
              </a:buClr>
              <a:buChar char="-"/>
            </a:pPr>
            <a:r>
              <a:rPr lang="en">
                <a:solidFill>
                  <a:schemeClr val="dk1"/>
                </a:solidFill>
              </a:rPr>
              <a:t>giải thích...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4" name="Shape 49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mới được đăng kí trạng thái của hợp đồng lúc này là chưa kích hoạt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2" name="Shape 5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khách hàng thanh toán phí cho hợp đồng trạng thái hợp đồng sẽ chuyển thành “chưa có thẻ”</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tiến hành in thẻ cho hợp đồng, trạng thái hợp đồng chuyển thành “sẵn sàng”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5" name="Shape 54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một thời gian hoạt động hợp đồng quá ngày hết hiệu lực sẽ chuyển sang trạng thái “hết hạn” </a:t>
            </a:r>
          </a:p>
          <a:p>
            <a:pPr lvl="0" rtl="0">
              <a:spcBef>
                <a:spcPts val="0"/>
              </a:spcBef>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0" name="Shape 5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Tại thời điểm này khách hàng sẽ gia hạn cho hợp đồng</a:t>
            </a:r>
          </a:p>
          <a:p>
            <a:pPr indent="-228600" lvl="0" marL="457200" rtl="0">
              <a:spcBef>
                <a:spcPts val="0"/>
              </a:spcBef>
              <a:buClr>
                <a:schemeClr val="dk1"/>
              </a:buClr>
              <a:buChar char="-"/>
            </a:pPr>
            <a:r>
              <a:rPr lang="en">
                <a:solidFill>
                  <a:schemeClr val="dk1"/>
                </a:solidFill>
              </a:rPr>
              <a:t>Trạng thái của hợp đồng chuyển thành “sẵn sàng”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Trong quá trình hoạt động,  hợp đồng ở những trạng thái “chưa có thẻ” hay “sẵn sàng” có yêu cầu hủy từ khách hàng sẽ chuyển sang trạng thái “yêu cầu hủy”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5" name="Shape 5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chấp nhận yêu cầu, hợp đồng sẽ chuyển sang trạng thái “đã hủy”</a:t>
            </a:r>
          </a:p>
          <a:p>
            <a:pPr indent="-228600" lvl="0" marL="457200" rtl="0">
              <a:spcBef>
                <a:spcPts val="0"/>
              </a:spcBef>
              <a:buClr>
                <a:schemeClr val="dk1"/>
              </a:buClr>
              <a:buChar char="-"/>
            </a:pPr>
            <a:r>
              <a:rPr lang="en">
                <a:solidFill>
                  <a:schemeClr val="dk1"/>
                </a:solidFill>
              </a:rPr>
              <a:t>Đây là trạng thái cuối cùng của hợp đồng trong hệ thống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2" name="Shape 59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Ngoài ra trong hệ thống còn có một số sự thay đổi trạng thái khác</a:t>
            </a:r>
          </a:p>
          <a:p>
            <a:pPr indent="-228600" lvl="1" marL="914400" rtl="0">
              <a:spcBef>
                <a:spcPts val="0"/>
              </a:spcBef>
              <a:buClr>
                <a:schemeClr val="dk1"/>
              </a:buClr>
              <a:buChar char="-"/>
            </a:pPr>
            <a:r>
              <a:rPr lang="en">
                <a:solidFill>
                  <a:schemeClr val="dk1"/>
                </a:solidFill>
              </a:rPr>
              <a:t>Hợp đồng ở trạng thái “chưa kích hoạt” nếu không được thanh toán, quá 7ngày tính từ lúc đăng kí thành công hợp đồng sẽ chuyển sang trạng thái “đã hủy”</a:t>
            </a:r>
          </a:p>
          <a:p>
            <a:pPr indent="-228600" lvl="1" marL="914400" rtl="0">
              <a:spcBef>
                <a:spcPts val="0"/>
              </a:spcBef>
              <a:buClr>
                <a:schemeClr val="dk1"/>
              </a:buClr>
              <a:buChar char="-"/>
            </a:pPr>
            <a:r>
              <a:rPr lang="en">
                <a:solidFill>
                  <a:schemeClr val="dk1"/>
                </a:solidFill>
              </a:rPr>
              <a:t>Nhân viên có thể trưc tiếp hủy hợp đồng ở những trạng thái “chưa có thẻ” hay “sẵn sàng”</a:t>
            </a:r>
          </a:p>
          <a:p>
            <a:pPr indent="-228600" lvl="0" marL="457200" rtl="0">
              <a:spcBef>
                <a:spcPts val="0"/>
              </a:spcBef>
              <a:buClr>
                <a:schemeClr val="dk1"/>
              </a:buClr>
              <a:buChar char="-"/>
            </a:pPr>
            <a:r>
              <a:rPr lang="en">
                <a:solidFill>
                  <a:schemeClr val="dk1"/>
                </a:solidFill>
              </a:rPr>
              <a:t>Đây là sơ đồ chuyển đổi trạng thái của hợp đồng đầy đủ trong hệ thống của chúng tôi.</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1" name="Shape 6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2" name="Shape 6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quá trình đăng ký hợp đồng mới và kiểm tra sự thay đổi trạng thái </a:t>
            </a:r>
            <a:r>
              <a:rPr lang="en">
                <a:solidFill>
                  <a:schemeClr val="dk1"/>
                </a:solidFill>
              </a:rPr>
              <a:t>của </a:t>
            </a:r>
            <a:r>
              <a:rPr lang="en"/>
              <a:t>hợp đồng.</a:t>
            </a:r>
          </a:p>
          <a:p>
            <a:pPr indent="-228600" lvl="0" marL="457200" rtl="0">
              <a:lnSpc>
                <a:spcPct val="115000"/>
              </a:lnSpc>
              <a:spcBef>
                <a:spcPts val="0"/>
              </a:spcBef>
              <a:buChar char="-"/>
            </a:pPr>
            <a:r>
              <a:rPr lang="en" sz="700">
                <a:solidFill>
                  <a:schemeClr val="dk1"/>
                </a:solidFill>
              </a:rPr>
              <a:t> </a:t>
            </a:r>
            <a:r>
              <a:rPr lang="en">
                <a:solidFill>
                  <a:schemeClr val="dk1"/>
                </a:solidFill>
              </a:rPr>
              <a:t>Anh Cao Thanh Minh muốn đăng kí một hợp đồng mới.</a:t>
            </a:r>
          </a:p>
          <a:p>
            <a:pPr indent="-228600" lvl="0" marL="457200" rtl="0">
              <a:lnSpc>
                <a:spcPct val="115000"/>
              </a:lnSpc>
              <a:spcBef>
                <a:spcPts val="0"/>
              </a:spcBef>
              <a:buChar char="-"/>
            </a:pPr>
            <a:r>
              <a:rPr lang="en">
                <a:solidFill>
                  <a:schemeClr val="dk1"/>
                </a:solidFill>
              </a:rPr>
              <a:t>Anh Minh sẽ vào trang chủ của hệ thống để đăng kí một hợp đồng mới</a:t>
            </a:r>
          </a:p>
          <a:p>
            <a:pPr lvl="0" rtl="0">
              <a:spcBef>
                <a:spcPts val="0"/>
              </a:spcBef>
              <a:buNone/>
            </a:pPr>
            <a:r>
              <a:t/>
            </a:r>
            <a:endParaRPr/>
          </a:p>
          <a:p>
            <a:pPr lvl="0" rtl="0">
              <a:spcBef>
                <a:spcPts val="0"/>
              </a:spcBef>
              <a:buNone/>
            </a:pPr>
            <a:r>
              <a:rPr b="1" lang="en"/>
              <a:t>Demo:</a:t>
            </a:r>
            <a:r>
              <a:rPr lang="en"/>
              <a:t> </a:t>
            </a:r>
          </a:p>
          <a:p>
            <a:pPr indent="-228600" lvl="0" marL="457200" rtl="0">
              <a:spcBef>
                <a:spcPts val="0"/>
              </a:spcBef>
              <a:buAutoNum type="arabicPeriod"/>
            </a:pPr>
            <a:r>
              <a:rPr lang="en"/>
              <a:t>Guest create contract</a:t>
            </a:r>
          </a:p>
          <a:p>
            <a:pPr indent="-228600" lvl="0" marL="457200" rtl="0">
              <a:spcBef>
                <a:spcPts val="0"/>
              </a:spcBef>
              <a:buAutoNum type="arabicPeriod"/>
            </a:pPr>
            <a:r>
              <a:rPr lang="en"/>
              <a:t>Staff được notify, check hợp đồng thì thấy status = pending</a:t>
            </a:r>
          </a:p>
          <a:p>
            <a:pPr indent="-228600" lvl="0" marL="457200" rtl="0">
              <a:spcBef>
                <a:spcPts val="0"/>
              </a:spcBef>
              <a:buAutoNum type="arabicPeriod"/>
            </a:pPr>
            <a:r>
              <a:rPr lang="en"/>
              <a:t>Guest thanh toán hợp đồng</a:t>
            </a:r>
          </a:p>
          <a:p>
            <a:pPr indent="-228600" lvl="0" marL="457200" rtl="0">
              <a:spcBef>
                <a:spcPts val="0"/>
              </a:spcBef>
              <a:buAutoNum type="arabicPeriod"/>
            </a:pPr>
            <a:r>
              <a:rPr lang="en"/>
              <a:t>Customer check status = no card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3" name="Shape 62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khi anh Minh đã hoàn tất đăng kí</a:t>
            </a:r>
          </a:p>
          <a:p>
            <a:pPr indent="-228600" lvl="1" marL="914400" rtl="0">
              <a:spcBef>
                <a:spcPts val="0"/>
              </a:spcBef>
              <a:buChar char="-"/>
            </a:pPr>
            <a:r>
              <a:rPr lang="en"/>
              <a:t>Hệ thống sẽ gởi thông báo cho nhân viên về hợp đồng mới được đăng ký</a:t>
            </a:r>
          </a:p>
          <a:p>
            <a:pPr indent="-228600" lvl="1" marL="914400" rtl="0">
              <a:spcBef>
                <a:spcPts val="0"/>
              </a:spcBef>
              <a:buChar char="-"/>
            </a:pPr>
            <a:r>
              <a:rPr lang="en"/>
              <a:t>Trạng thái của hợp đồng lúc này là “Chưa kích hoạt”</a:t>
            </a:r>
          </a:p>
          <a:p>
            <a:pPr indent="-228600" lvl="1" marL="914400" rtl="0">
              <a:spcBef>
                <a:spcPts val="0"/>
              </a:spcBef>
              <a:buChar char="-"/>
            </a:pPr>
            <a:r>
              <a:rPr lang="en"/>
              <a:t>Tôi xin chuyển qua giao diện nhân viên để kiểm tra trạng thái của hợp đồng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nhất việc</a:t>
            </a:r>
          </a:p>
          <a:p>
            <a:pPr indent="-228600" lvl="1" marL="914400" rtl="0">
              <a:lnSpc>
                <a:spcPct val="115000"/>
              </a:lnSpc>
              <a:spcBef>
                <a:spcPts val="0"/>
              </a:spcBef>
              <a:buClr>
                <a:schemeClr val="dk1"/>
              </a:buClr>
              <a:buChar char="-"/>
            </a:pPr>
            <a:r>
              <a:rPr lang="en">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3" name="Shape 63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anh Minh thực hiện thanh toán cho hợp đồng vừa đăng ký</a:t>
            </a:r>
          </a:p>
          <a:p>
            <a:pPr indent="-228600" lvl="0" marL="457200" rtl="0">
              <a:spcBef>
                <a:spcPts val="0"/>
              </a:spcBef>
              <a:buChar char="-"/>
            </a:pPr>
            <a:r>
              <a:rPr lang="en"/>
              <a:t>Lúc này, trạng thái của hợp đồng sẽ là chưa có thẻ</a:t>
            </a:r>
          </a:p>
          <a:p>
            <a:pPr indent="-228600" lvl="0" marL="457200" rtl="0">
              <a:spcBef>
                <a:spcPts val="0"/>
              </a:spcBef>
              <a:buChar char="-"/>
            </a:pPr>
            <a:r>
              <a:rPr lang="en"/>
              <a:t>Sau đây, tôi xin được thanh toán cho hợp đồng của anh Minh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2" name="Shape 64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việc đăng ký hợp đồng mới và thực hiện thanh toán trực tuyến qua PayPal</a:t>
            </a:r>
          </a:p>
          <a:p>
            <a:pPr indent="-228600" lvl="0" marL="457200" rtl="0">
              <a:spcBef>
                <a:spcPts val="0"/>
              </a:spcBef>
              <a:buClr>
                <a:schemeClr val="dk1"/>
              </a:buClr>
              <a:buChar char="-"/>
            </a:pPr>
            <a:r>
              <a:rPr lang="en">
                <a:solidFill>
                  <a:schemeClr val="dk1"/>
                </a:solidFill>
              </a:rPr>
              <a:t>Trạng thái của hợp đồng hiện tại là Chưa có thẻ.</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tôi xin giới thiệu </a:t>
            </a:r>
            <a:r>
              <a:rPr b="1" lang="en"/>
              <a:t>hình thức thẻ bảo hiểm mới</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9" name="Shape 6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Như đã giới thiệu từ trước, nhóm chúng tôi đưa ra giải pháp sử dụng </a:t>
            </a:r>
            <a:r>
              <a:rPr b="1" lang="en"/>
              <a:t>thẻ NFC </a:t>
            </a:r>
            <a:r>
              <a:rPr lang="en"/>
              <a:t>để sử dụng làm </a:t>
            </a:r>
            <a:r>
              <a:rPr b="1" lang="en"/>
              <a:t>thẻ chứng nhận bảo hiểm,</a:t>
            </a:r>
            <a:r>
              <a:rPr lang="en"/>
              <a:t> </a:t>
            </a:r>
            <a:r>
              <a:rPr lang="en">
                <a:solidFill>
                  <a:schemeClr val="dk1"/>
                </a:solidFill>
              </a:rPr>
              <a:t>thay vì dùng </a:t>
            </a:r>
            <a:r>
              <a:rPr b="1" lang="en">
                <a:solidFill>
                  <a:schemeClr val="dk1"/>
                </a:solidFill>
              </a:rPr>
              <a:t>giấy </a:t>
            </a:r>
            <a:r>
              <a:rPr lang="en">
                <a:solidFill>
                  <a:schemeClr val="dk1"/>
                </a:solidFill>
              </a:rPr>
              <a:t>như hệ thống vật lý hiện tại</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Thẻ NFC chứa mã số bảo mật </a:t>
            </a:r>
            <a:r>
              <a:rPr b="1" lang="en">
                <a:solidFill>
                  <a:schemeClr val="dk1"/>
                </a:solidFill>
              </a:rPr>
              <a:t>Manufacture ID</a:t>
            </a:r>
            <a:r>
              <a:rPr lang="en">
                <a:solidFill>
                  <a:schemeClr val="dk1"/>
                </a:solidFill>
              </a:rPr>
              <a:t>, mã số này là </a:t>
            </a:r>
            <a:r>
              <a:rPr b="1" lang="en">
                <a:solidFill>
                  <a:schemeClr val="dk1"/>
                </a:solidFill>
              </a:rPr>
              <a:t>duy nhất</a:t>
            </a:r>
            <a:r>
              <a:rPr lang="en">
                <a:solidFill>
                  <a:schemeClr val="dk1"/>
                </a:solidFill>
              </a:rPr>
              <a:t>, được gắn cho thẻ </a:t>
            </a:r>
            <a:r>
              <a:rPr b="1" lang="en">
                <a:solidFill>
                  <a:schemeClr val="dk1"/>
                </a:solidFill>
              </a:rPr>
              <a:t>lúc sản xuất</a:t>
            </a:r>
            <a:r>
              <a:rPr lang="en">
                <a:solidFill>
                  <a:schemeClr val="dk1"/>
                </a:solidFill>
              </a:rPr>
              <a:t>.</a:t>
            </a:r>
          </a:p>
          <a:p>
            <a:pPr indent="-228600" lvl="0" marL="457200" rtl="0">
              <a:spcBef>
                <a:spcPts val="0"/>
              </a:spcBef>
              <a:buClr>
                <a:schemeClr val="dk1"/>
              </a:buClr>
              <a:buChar char="-"/>
            </a:pPr>
            <a:r>
              <a:rPr lang="en">
                <a:solidFill>
                  <a:schemeClr val="dk1"/>
                </a:solidFill>
              </a:rPr>
              <a:t>Chúng tôi </a:t>
            </a:r>
            <a:r>
              <a:rPr b="1" lang="en">
                <a:solidFill>
                  <a:schemeClr val="dk1"/>
                </a:solidFill>
              </a:rPr>
              <a:t>sử dụng mã số </a:t>
            </a:r>
            <a:r>
              <a:rPr lang="en">
                <a:solidFill>
                  <a:schemeClr val="dk1"/>
                </a:solidFill>
              </a:rPr>
              <a:t>này để </a:t>
            </a:r>
            <a:r>
              <a:rPr b="1" lang="en">
                <a:solidFill>
                  <a:schemeClr val="dk1"/>
                </a:solidFill>
              </a:rPr>
              <a:t>phân biệt </a:t>
            </a:r>
            <a:r>
              <a:rPr lang="en">
                <a:solidFill>
                  <a:schemeClr val="dk1"/>
                </a:solidFill>
              </a:rPr>
              <a:t>giữa các thẻ với nhau, đồng thời </a:t>
            </a:r>
            <a:r>
              <a:rPr b="1" lang="en">
                <a:solidFill>
                  <a:schemeClr val="dk1"/>
                </a:solidFill>
              </a:rPr>
              <a:t>đảm bảo tính bảo mật </a:t>
            </a:r>
            <a:r>
              <a:rPr lang="en">
                <a:solidFill>
                  <a:schemeClr val="dk1"/>
                </a:solidFill>
              </a:rPr>
              <a:t>trong quá trình kiểm tra tính hợp lệ của thẻ.</a:t>
            </a:r>
          </a:p>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2" name="Shape 6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Để </a:t>
            </a:r>
            <a:r>
              <a:rPr b="1" lang="en">
                <a:solidFill>
                  <a:schemeClr val="dk1"/>
                </a:solidFill>
              </a:rPr>
              <a:t>đọc và ghi </a:t>
            </a:r>
            <a:r>
              <a:rPr lang="en">
                <a:solidFill>
                  <a:schemeClr val="dk1"/>
                </a:solidFill>
              </a:rPr>
              <a:t>dữ liệu vào thẻ, chúng tôi sử dụng </a:t>
            </a:r>
            <a:r>
              <a:rPr b="1" lang="en">
                <a:solidFill>
                  <a:schemeClr val="dk1"/>
                </a:solidFill>
              </a:rPr>
              <a:t>kỹ thuật </a:t>
            </a:r>
            <a:r>
              <a:rPr lang="en">
                <a:solidFill>
                  <a:schemeClr val="dk1"/>
                </a:solidFill>
              </a:rPr>
              <a:t>đọc ghi dữ liệu trên thẻ NFC sử dụng thiết bị Smartphone chạy hệ điều hành Android.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0" name="Shape 70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thẻ trong hệ thống.</a:t>
            </a:r>
          </a:p>
          <a:p>
            <a:pPr indent="-228600" lvl="0" marL="457200" rtl="0">
              <a:spcBef>
                <a:spcPts val="0"/>
              </a:spcBef>
              <a:buChar char="-"/>
            </a:pPr>
            <a:r>
              <a:rPr lang="en"/>
              <a:t>Từ thông tin của thẻ NFC, chúng tôi tạo ra thực thể Card gồm </a:t>
            </a:r>
            <a:r>
              <a:rPr b="1" lang="en"/>
              <a:t>Manufacture ID </a:t>
            </a:r>
            <a:r>
              <a:rPr lang="en"/>
              <a:t>(</a:t>
            </a:r>
            <a:r>
              <a:rPr b="1" lang="en"/>
              <a:t>gọi tắt </a:t>
            </a:r>
            <a:r>
              <a:rPr lang="en"/>
              <a:t>là CardID) của thẻ</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4" name="Shape 72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Thông tin của thẻ được </a:t>
            </a:r>
            <a:r>
              <a:rPr b="1" lang="en"/>
              <a:t>liên kết </a:t>
            </a:r>
            <a:r>
              <a:rPr lang="en"/>
              <a:t>với khách hàng, thể hiện </a:t>
            </a:r>
            <a:r>
              <a:rPr b="1" lang="en"/>
              <a:t>quan hệ </a:t>
            </a:r>
            <a:r>
              <a:rPr lang="en"/>
              <a:t>một khách hàng sở hữu một thẻ.</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1" name="Shape 75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nhận thấy, trong quá trình sử dụng, khách hàng có thể </a:t>
            </a:r>
            <a:r>
              <a:rPr b="1" lang="en"/>
              <a:t>làm mất </a:t>
            </a:r>
            <a:r>
              <a:rPr lang="en"/>
              <a:t>thẻ, hoặc trường hợp thẻ </a:t>
            </a:r>
            <a:r>
              <a:rPr b="1" lang="en"/>
              <a:t>bị hư hỏng</a:t>
            </a:r>
            <a:r>
              <a:rPr lang="en"/>
              <a:t>, khách hàng sẽ có nhu cầu đổi </a:t>
            </a:r>
            <a:r>
              <a:rPr b="1" lang="en"/>
              <a:t>thẻ mới</a:t>
            </a:r>
            <a:r>
              <a:rPr lang="en"/>
              <a:t>.</a:t>
            </a:r>
          </a:p>
          <a:p>
            <a:pPr indent="-228600" lvl="0" marL="457200" rtl="0">
              <a:spcBef>
                <a:spcPts val="0"/>
              </a:spcBef>
              <a:buChar char="-"/>
            </a:pPr>
            <a:r>
              <a:rPr lang="en"/>
              <a:t>Lúc này công ty bảo hiểm có thể cấp một </a:t>
            </a:r>
            <a:r>
              <a:rPr b="1" lang="en"/>
              <a:t>thẻ khác </a:t>
            </a:r>
            <a:r>
              <a:rPr lang="en"/>
              <a:t>với ID khác cho khách hàng, và thẻ cũ sẽ bị </a:t>
            </a:r>
            <a:r>
              <a:rPr b="1" lang="en"/>
              <a:t>vô hiệu hóa</a:t>
            </a:r>
            <a:r>
              <a:rPr lang="en"/>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6" name="Shape 7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Vì vậy, chúng tôi sửa quan hệ thành một khách hàng có thể sở hữu </a:t>
            </a:r>
            <a:r>
              <a:rPr b="1" lang="en"/>
              <a:t>nhiều thẻ</a:t>
            </a:r>
            <a:r>
              <a:rPr lang="en"/>
              <a:t>, tuy nhiên tại một thời điểm chỉ có </a:t>
            </a:r>
            <a:r>
              <a:rPr b="1" lang="en"/>
              <a:t>một thẻ </a:t>
            </a:r>
            <a:r>
              <a:rPr lang="en"/>
              <a:t>hoạt động mà thôi.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hai</a:t>
            </a:r>
          </a:p>
          <a:p>
            <a:pPr indent="-228600" lvl="1" marL="914400" rtl="0">
              <a:lnSpc>
                <a:spcPct val="115000"/>
              </a:lnSpc>
              <a:spcBef>
                <a:spcPts val="0"/>
              </a:spcBef>
              <a:buClr>
                <a:schemeClr val="dk1"/>
              </a:buClr>
              <a:buChar char="-"/>
            </a:pPr>
            <a:r>
              <a:rPr lang="en">
                <a:solidFill>
                  <a:schemeClr val="dk1"/>
                </a:solidFill>
              </a:rPr>
              <a:t>Khi  hợp đồng BH hết hạn thì KH phải trực tiếp đến cty hoặc đại lý để đăng ký bảo hiểm mới, vì hiện tại chưa có cơ chế gia hạn hợp đồng cũ..</a:t>
            </a:r>
          </a:p>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9" name="Shape 8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Tiếp theo, chúng tôi lại nhận thấy, những thẻ đã bị vô hiệu hóa vì lý do bị mất nếu tìm lại được, hoặc bị hư hỏng mà sửa chữa được, thì những thẻ này có thể được cấp lại cho khách hàng khác để tiết kiệm chi phí.</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4" name="Shape 8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Từ đó, chúng tôi quyết định sửa quan hệ thành </a:t>
            </a:r>
            <a:r>
              <a:rPr b="1" lang="en">
                <a:solidFill>
                  <a:schemeClr val="dk1"/>
                </a:solidFill>
              </a:rPr>
              <a:t>một thẻ </a:t>
            </a:r>
            <a:r>
              <a:rPr lang="en">
                <a:solidFill>
                  <a:schemeClr val="dk1"/>
                </a:solidFill>
              </a:rPr>
              <a:t>có thể được sở hữu bởi </a:t>
            </a:r>
            <a:r>
              <a:rPr b="1" lang="en">
                <a:solidFill>
                  <a:schemeClr val="dk1"/>
                </a:solidFill>
              </a:rPr>
              <a:t>nhiều khách hàng</a:t>
            </a:r>
            <a:r>
              <a:rPr lang="en">
                <a:solidFill>
                  <a:schemeClr val="dk1"/>
                </a:solidFill>
              </a:rPr>
              <a:t>, tuy nhiên tại </a:t>
            </a:r>
            <a:r>
              <a:rPr b="1" lang="en">
                <a:solidFill>
                  <a:schemeClr val="dk1"/>
                </a:solidFill>
              </a:rPr>
              <a:t>một thời điểm </a:t>
            </a:r>
            <a:r>
              <a:rPr lang="en">
                <a:solidFill>
                  <a:schemeClr val="dk1"/>
                </a:solidFill>
              </a:rPr>
              <a:t>thì một thẻ chỉ thuộc về một khách hàng mà thôi.</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6" name="Shape 87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quan hệ giữa khách hàng và thẻ là </a:t>
            </a:r>
            <a:r>
              <a:rPr b="1" lang="en">
                <a:solidFill>
                  <a:schemeClr val="dk1"/>
                </a:solidFill>
              </a:rPr>
              <a:t>nhiều-nhiều</a:t>
            </a:r>
            <a:r>
              <a:rPr lang="en">
                <a:solidFill>
                  <a:schemeClr val="dk1"/>
                </a:solidFill>
              </a:rPr>
              <a:t>.</a:t>
            </a:r>
          </a:p>
          <a:p>
            <a:pPr indent="-228600" lvl="0" marL="457200" rtl="0">
              <a:spcBef>
                <a:spcPts val="0"/>
              </a:spcBef>
              <a:buClr>
                <a:schemeClr val="dk1"/>
              </a:buClr>
              <a:buChar char="-"/>
            </a:pPr>
            <a:r>
              <a:rPr lang="en">
                <a:solidFill>
                  <a:schemeClr val="dk1"/>
                </a:solidFill>
              </a:rPr>
              <a:t>Chúng tôi tạo ra một thực thể mới là “CardInstance”, thực thể này thể hiện </a:t>
            </a:r>
            <a:r>
              <a:rPr b="1" lang="en">
                <a:solidFill>
                  <a:schemeClr val="dk1"/>
                </a:solidFill>
              </a:rPr>
              <a:t>một lần cấp phát thẻ </a:t>
            </a:r>
            <a:r>
              <a:rPr lang="en">
                <a:solidFill>
                  <a:schemeClr val="dk1"/>
                </a:solidFill>
              </a:rPr>
              <a:t>cho một khách hàng.</a:t>
            </a:r>
          </a:p>
          <a:p>
            <a:pPr indent="-228600" lvl="0" marL="457200" rtl="0">
              <a:spcBef>
                <a:spcPts val="0"/>
              </a:spcBef>
              <a:buClr>
                <a:schemeClr val="dk1"/>
              </a:buClr>
              <a:buChar char="-"/>
            </a:pPr>
            <a:r>
              <a:rPr lang="en">
                <a:solidFill>
                  <a:schemeClr val="dk1"/>
                </a:solidFill>
              </a:rPr>
              <a:t>Thực thể CardInstance lưu trữ những thông tin bao gồm: thẻ nào </a:t>
            </a:r>
            <a:r>
              <a:rPr b="1" lang="en">
                <a:solidFill>
                  <a:schemeClr val="dk1"/>
                </a:solidFill>
              </a:rPr>
              <a:t>thuộc về </a:t>
            </a:r>
            <a:r>
              <a:rPr lang="en">
                <a:solidFill>
                  <a:schemeClr val="dk1"/>
                </a:solidFill>
              </a:rPr>
              <a:t>khách hàng nào, ngày </a:t>
            </a:r>
            <a:r>
              <a:rPr b="1" lang="en">
                <a:solidFill>
                  <a:schemeClr val="dk1"/>
                </a:solidFill>
              </a:rPr>
              <a:t>bắt đầu </a:t>
            </a:r>
            <a:r>
              <a:rPr lang="en">
                <a:solidFill>
                  <a:schemeClr val="dk1"/>
                </a:solidFill>
              </a:rPr>
              <a:t>kích hoạt thẻ và ngày </a:t>
            </a:r>
            <a:r>
              <a:rPr b="1" lang="en">
                <a:solidFill>
                  <a:schemeClr val="dk1"/>
                </a:solidFill>
              </a:rPr>
              <a:t>bị ngưng kích hoạt</a:t>
            </a:r>
            <a:r>
              <a:rPr lang="en">
                <a:solidFill>
                  <a:schemeClr val="dk1"/>
                </a:solidFill>
              </a:rPr>
              <a:t>.</a:t>
            </a:r>
          </a:p>
          <a:p>
            <a:pPr indent="-228600" lvl="0" marL="457200" rtl="0">
              <a:spcBef>
                <a:spcPts val="0"/>
              </a:spcBef>
              <a:buClr>
                <a:schemeClr val="dk1"/>
              </a:buClr>
              <a:buChar char="-"/>
            </a:pPr>
            <a:r>
              <a:rPr lang="en">
                <a:solidFill>
                  <a:schemeClr val="dk1"/>
                </a:solidFill>
              </a:rPr>
              <a:t>Ở đây có ràng buộc: tại </a:t>
            </a:r>
            <a:r>
              <a:rPr b="1" lang="en">
                <a:solidFill>
                  <a:schemeClr val="dk1"/>
                </a:solidFill>
              </a:rPr>
              <a:t>một thời điểm</a:t>
            </a:r>
            <a:r>
              <a:rPr lang="en">
                <a:solidFill>
                  <a:schemeClr val="dk1"/>
                </a:solidFill>
              </a:rPr>
              <a:t>, một khách hàng chỉ có một CardInstance hoạt động, và mỗi thẻ cũng chỉ có một CardInstance hoạt động.</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4" name="Shape 9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đây là mối quan hệ mà chúng tôi có được giữa Khách hàng, Thẻ và Hợp đồng.</a:t>
            </a:r>
          </a:p>
          <a:p>
            <a:pPr indent="-228600" lvl="0" marL="457200" rtl="0">
              <a:spcBef>
                <a:spcPts val="0"/>
              </a:spcBef>
              <a:buClr>
                <a:schemeClr val="dk1"/>
              </a:buClr>
              <a:buChar char="-"/>
            </a:pPr>
            <a:r>
              <a:rPr lang="en">
                <a:solidFill>
                  <a:schemeClr val="dk1"/>
                </a:solidFill>
              </a:rPr>
              <a:t>Tiếp theo tôi xin thể hiện mối quan hệ giữa CardInstance và hợp đồng.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8" name="Shape 9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Trên thực tế, một khách hàng có thể cùng lúc </a:t>
            </a:r>
            <a:r>
              <a:rPr b="1" lang="en"/>
              <a:t>sở hữu nhiều xe máy </a:t>
            </a:r>
            <a:r>
              <a:rPr lang="en"/>
              <a:t>tương đương với </a:t>
            </a:r>
            <a:r>
              <a:rPr b="1" lang="en"/>
              <a:t>nhiều hợp đồng </a:t>
            </a:r>
            <a:r>
              <a:rPr lang="en"/>
              <a:t>khác nhau.</a:t>
            </a:r>
          </a:p>
          <a:p>
            <a:pPr indent="-228600" lvl="0" marL="457200" rtl="0">
              <a:spcBef>
                <a:spcPts val="0"/>
              </a:spcBef>
              <a:buChar char="-"/>
            </a:pPr>
            <a:r>
              <a:rPr lang="en"/>
              <a:t>Lúc này ứng với </a:t>
            </a:r>
            <a:r>
              <a:rPr b="1" lang="en"/>
              <a:t>mỗi hợp đồng</a:t>
            </a:r>
            <a:r>
              <a:rPr lang="en"/>
              <a:t>, KH cần có một thẻ bảo hiểm </a:t>
            </a:r>
            <a:r>
              <a:rPr b="1" lang="en"/>
              <a:t>riêng </a:t>
            </a:r>
            <a:r>
              <a:rPr lang="en"/>
              <a:t>cho hợp đồng đó {cần dẫn nguồn</a:t>
            </a:r>
            <a:r>
              <a:rPr lang="en">
                <a:solidFill>
                  <a:schemeClr val="dk1"/>
                </a:solidFill>
              </a:rPr>
              <a:t> luật</a:t>
            </a:r>
            <a:r>
              <a:rPr lang="en"/>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1" name="Shape 99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Để thể hiện thông tin này, chúng tôi </a:t>
            </a:r>
            <a:r>
              <a:rPr b="1" lang="en">
                <a:solidFill>
                  <a:schemeClr val="dk1"/>
                </a:solidFill>
              </a:rPr>
              <a:t>thêm một quan hệ </a:t>
            </a:r>
            <a:r>
              <a:rPr lang="en">
                <a:solidFill>
                  <a:schemeClr val="dk1"/>
                </a:solidFill>
              </a:rPr>
              <a:t>giữa CardInstance và Contract với ý nghĩa: khi được cấp phát thì thẻ này được gán cho hợp đồng nào.</a:t>
            </a:r>
          </a:p>
          <a:p>
            <a:pPr indent="-228600" lvl="0" marL="457200" rtl="0">
              <a:spcBef>
                <a:spcPts val="0"/>
              </a:spcBef>
              <a:buClr>
                <a:schemeClr val="dk1"/>
              </a:buClr>
              <a:buChar char="-"/>
            </a:pPr>
            <a:r>
              <a:rPr lang="en">
                <a:solidFill>
                  <a:schemeClr val="dk1"/>
                </a:solidFill>
              </a:rPr>
              <a:t>Ràng buộc là tại một thời điểm, một hợp đồng chỉ có một CardInstance đang hoạt động.</a:t>
            </a:r>
          </a:p>
          <a:p>
            <a:pPr indent="-228600" lvl="0" marL="457200" rtl="0">
              <a:spcBef>
                <a:spcPts val="0"/>
              </a:spcBef>
              <a:buClr>
                <a:schemeClr val="dk1"/>
              </a:buClr>
              <a:buChar char="-"/>
            </a:pPr>
            <a:r>
              <a:rPr lang="en">
                <a:solidFill>
                  <a:schemeClr val="dk1"/>
                </a:solidFill>
              </a:rPr>
              <a:t>Ở đây ràng buộc của thực thể Customer được sửa lại thành: một khách hàng cũng chỉ có một CardInstance đang hoạt động </a:t>
            </a:r>
            <a:r>
              <a:rPr b="1" lang="en">
                <a:solidFill>
                  <a:schemeClr val="dk1"/>
                </a:solidFill>
              </a:rPr>
              <a:t>trên một hợp đồng</a:t>
            </a:r>
            <a:r>
              <a:rPr lang="en">
                <a:solidFill>
                  <a:schemeClr val="dk1"/>
                </a:solidFill>
              </a:rPr>
              <a:t>.</a:t>
            </a:r>
          </a:p>
          <a:p>
            <a:pPr indent="-228600" lvl="0" marL="457200" rtl="0">
              <a:spcBef>
                <a:spcPts val="0"/>
              </a:spcBef>
              <a:buClr>
                <a:schemeClr val="dk1"/>
              </a:buClr>
              <a:buChar char="-"/>
            </a:pPr>
            <a:r>
              <a:rPr lang="en">
                <a:solidFill>
                  <a:schemeClr val="dk1"/>
                </a:solidFill>
              </a:rPr>
              <a:t>Như vậy đây là các mối quan hệ giữa Khách hàng, hợp đồng và thẻ trong hệ thống của chúng tôi.</a:t>
            </a:r>
          </a:p>
          <a:p>
            <a:pPr indent="-228600" lvl="0" marL="457200" rtl="0">
              <a:spcBef>
                <a:spcPts val="0"/>
              </a:spcBef>
              <a:buClr>
                <a:schemeClr val="dk1"/>
              </a:buClr>
              <a:buChar char="-"/>
            </a:pPr>
            <a:r>
              <a:rPr lang="en">
                <a:solidFill>
                  <a:schemeClr val="dk1"/>
                </a:solidFill>
              </a:rPr>
              <a:t>Ví dụ một KH sở hữu hai xe máy thì lúc này KH sẽ có hai hợp đồng và 2 thẻ đang cùng hoạt động tương ứng với hai hợp đồng đó,</a:t>
            </a:r>
          </a:p>
          <a:p>
            <a:pPr lvl="0" rtl="0">
              <a:spcBef>
                <a:spcPts val="0"/>
              </a:spcBef>
              <a:buNone/>
            </a:pPr>
            <a:r>
              <a:t/>
            </a:r>
            <a:endParaRPr>
              <a:solidFill>
                <a:schemeClr val="dk1"/>
              </a:solidFill>
            </a:endParaRPr>
          </a:p>
          <a:p>
            <a:pPr lvl="0" rtl="0">
              <a:spcBef>
                <a:spcPts val="0"/>
              </a:spcBef>
              <a:buSzPct val="100000"/>
              <a:buNone/>
            </a:pPr>
            <a:r>
              <a:rPr b="1" lang="en">
                <a:solidFill>
                  <a:schemeClr val="dk1"/>
                </a:solidFill>
              </a:rPr>
              <a:t>Câu hỏi:</a:t>
            </a:r>
            <a:r>
              <a:rPr lang="en">
                <a:solidFill>
                  <a:schemeClr val="dk1"/>
                </a:solidFill>
              </a:rPr>
              <a:t> tại sao không gộp chung vào 1 thẻ? (cho mượn xe thì mỗi người 1 thẻ)</a:t>
            </a:r>
          </a:p>
          <a:p>
            <a:pPr lvl="0" rtl="0">
              <a:spcBef>
                <a:spcPts val="0"/>
              </a:spcBef>
              <a:buSzPct val="100000"/>
              <a:buNone/>
            </a:pPr>
            <a:r>
              <a:rPr b="1" lang="en">
                <a:solidFill>
                  <a:schemeClr val="dk1"/>
                </a:solidFill>
              </a:rPr>
              <a:t>Câu hỏi: </a:t>
            </a:r>
            <a:r>
              <a:rPr lang="en">
                <a:solidFill>
                  <a:schemeClr val="dk1"/>
                </a:solidFill>
              </a:rPr>
              <a:t>tại sao Problem đưa ra là “KH dùng quá nhiều thẻ bất tiện” mà bây giờ lại chia ra mỗi xe 1 thẻ, như vậy problem này có được giải quyết không? (Problem đưa ra là gộp </a:t>
            </a:r>
            <a:r>
              <a:rPr b="1" lang="en">
                <a:solidFill>
                  <a:schemeClr val="dk1"/>
                </a:solidFill>
              </a:rPr>
              <a:t>nhiều dịch vụ bảo hiểm</a:t>
            </a:r>
            <a:r>
              <a:rPr lang="en">
                <a:solidFill>
                  <a:schemeClr val="dk1"/>
                </a:solidFill>
              </a:rPr>
              <a:t> vào chung một thẻ. Trường hợp này KH sử dụng một </a:t>
            </a:r>
            <a:r>
              <a:rPr b="1" lang="en">
                <a:solidFill>
                  <a:schemeClr val="dk1"/>
                </a:solidFill>
              </a:rPr>
              <a:t>dịch vụ bảo hiểm nhiều lần</a:t>
            </a:r>
            <a:r>
              <a:rPr lang="en">
                <a:solidFill>
                  <a:schemeClr val="dk1"/>
                </a:solidFill>
              </a:rPr>
              <a:t> cho nên tùy vào đặc thù của dịch vụ bảo hiểm mà có được phép dùng chung thẻ hay không. Trường hợp là dịch vụ bảo hiểm xe máy thì không được dùng chung thẻ theo quy định của pháp luật. {cần dẫn nguồn} Tuy nhiên nếu sau này thêm dịch vụ như bảo hiểm sức khỏe thì có thể dùng chung thẻ được.</a:t>
            </a:r>
          </a:p>
          <a:p>
            <a:pPr lvl="0" rtl="0">
              <a:spcBef>
                <a:spcPts val="0"/>
              </a:spcBef>
              <a:buSzPct val="100000"/>
              <a:buNone/>
            </a:pPr>
            <a:r>
              <a:rPr b="1" lang="en">
                <a:solidFill>
                  <a:schemeClr val="dk1"/>
                </a:solidFill>
              </a:rPr>
              <a:t>Câu hỏi: </a:t>
            </a:r>
            <a:r>
              <a:rPr lang="en">
                <a:solidFill>
                  <a:schemeClr val="dk1"/>
                </a:solidFill>
              </a:rPr>
              <a:t>bây giờ muốn dùng chung thẻ cho nhiều xe luôn thì làm sao? (Hệ thống hiện tại không hỗ trợ việc này, tuy nhiên có thể thay đổi rất dễ dàng bằng cách… {bổ sung}).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7" name="Shape 9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Sau đây tôi xin được giải thích về quy trình </a:t>
            </a:r>
            <a:r>
              <a:rPr b="1" lang="en">
                <a:solidFill>
                  <a:schemeClr val="dk1"/>
                </a:solidFill>
              </a:rPr>
              <a:t>in thẻ </a:t>
            </a:r>
            <a:r>
              <a:rPr lang="en">
                <a:solidFill>
                  <a:schemeClr val="dk1"/>
                </a:solidFill>
              </a:rPr>
              <a:t>cho hợp đồng bảo hiểm.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5" name="Shape 100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ứng dụng in thẻ.</a:t>
            </a:r>
          </a:p>
          <a:p>
            <a:pPr indent="-228600" lvl="0" marL="457200" rtl="0">
              <a:spcBef>
                <a:spcPts val="0"/>
              </a:spcBef>
              <a:buChar char="-"/>
            </a:pPr>
            <a:r>
              <a:rPr lang="en"/>
              <a:t>Đây là một ứng dụng nhằm </a:t>
            </a:r>
            <a:r>
              <a:rPr b="1" lang="en"/>
              <a:t>giả lập </a:t>
            </a:r>
            <a:r>
              <a:rPr lang="en"/>
              <a:t>thiết bị in thẻ trong các công ty bảo hiểm.</a:t>
            </a:r>
          </a:p>
          <a:p>
            <a:pPr indent="-228600" lvl="0" marL="457200" rtl="0">
              <a:spcBef>
                <a:spcPts val="0"/>
              </a:spcBef>
              <a:buChar char="-"/>
            </a:pPr>
            <a:r>
              <a:rPr lang="en"/>
              <a:t>Trong môi trường thực tế thì các công ty bảo hiểm sẽ sử dụng thiết bị in thẻ để có thể in và cấp phát thẻ cho KH.</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0" name="Shape 10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Đầu tiên, khi KH tạo một hợp đồng mới, trong hệ thống của chúng tôi sẽ có 2 </a:t>
            </a:r>
            <a:r>
              <a:rPr b="1" lang="en"/>
              <a:t>thực thể </a:t>
            </a:r>
            <a:r>
              <a:rPr lang="en"/>
              <a:t>là Customer và Contract tương ứng với </a:t>
            </a:r>
            <a:r>
              <a:rPr b="1" lang="en"/>
              <a:t>thông tin </a:t>
            </a:r>
            <a:r>
              <a:rPr lang="en"/>
              <a:t>của Khách hàng và hợp đồng.</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6" name="Shape 1046"/>
        <p:cNvGrpSpPr/>
        <p:nvPr/>
      </p:nvGrpSpPr>
      <p:grpSpPr>
        <a:xfrm>
          <a:off x="0" y="0"/>
          <a:ext cx="0" cy="0"/>
          <a:chOff x="0" y="0"/>
          <a:chExt cx="0" cy="0"/>
        </a:xfrm>
      </p:grpSpPr>
      <p:sp>
        <p:nvSpPr>
          <p:cNvPr id="1047" name="Shape 10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8" name="Shape 10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đó, để in thẻ cho hợp đồng này, nhân viên </a:t>
            </a:r>
            <a:r>
              <a:rPr lang="en">
                <a:solidFill>
                  <a:schemeClr val="dk1"/>
                </a:solidFill>
              </a:rPr>
              <a:t>sử dụng thiết bị in thẻ để </a:t>
            </a:r>
            <a:r>
              <a:rPr b="1" lang="en">
                <a:solidFill>
                  <a:schemeClr val="dk1"/>
                </a:solidFill>
              </a:rPr>
              <a:t>đọc ID </a:t>
            </a:r>
            <a:r>
              <a:rPr lang="en">
                <a:solidFill>
                  <a:schemeClr val="dk1"/>
                </a:solidFill>
              </a:rPr>
              <a:t>của thẻ</a:t>
            </a:r>
          </a:p>
          <a:p>
            <a:pPr indent="-228600" lvl="0" marL="457200" rtl="0">
              <a:spcBef>
                <a:spcPts val="0"/>
              </a:spcBef>
              <a:buClr>
                <a:schemeClr val="dk1"/>
              </a:buClr>
              <a:buChar char="-"/>
            </a:pPr>
            <a:r>
              <a:rPr lang="en">
                <a:solidFill>
                  <a:schemeClr val="dk1"/>
                </a:solidFill>
              </a:rPr>
              <a:t>Tiếp theo, thiết bị sẽ gửi ID của thẻ này </a:t>
            </a:r>
            <a:r>
              <a:rPr b="1" lang="en">
                <a:solidFill>
                  <a:schemeClr val="dk1"/>
                </a:solidFill>
              </a:rPr>
              <a:t>kèm theo </a:t>
            </a:r>
            <a:r>
              <a:rPr lang="en">
                <a:solidFill>
                  <a:schemeClr val="dk1"/>
                </a:solidFill>
              </a:rPr>
              <a:t>thông tin khách hàng và hợp đồng </a:t>
            </a:r>
            <a:r>
              <a:rPr b="1" lang="en">
                <a:solidFill>
                  <a:schemeClr val="dk1"/>
                </a:solidFill>
              </a:rPr>
              <a:t>lên hệ thống</a:t>
            </a:r>
            <a:r>
              <a:rPr lang="en">
                <a:solidFill>
                  <a:schemeClr val="dk1"/>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ba</a:t>
            </a:r>
          </a:p>
          <a:p>
            <a:pPr indent="-228600" lvl="1" marL="914400" rtl="0">
              <a:lnSpc>
                <a:spcPct val="115000"/>
              </a:lnSpc>
              <a:spcBef>
                <a:spcPts val="0"/>
              </a:spcBef>
              <a:buClr>
                <a:schemeClr val="dk1"/>
              </a:buClr>
              <a:buChar char="-"/>
            </a:pPr>
            <a:r>
              <a:rPr lang="en">
                <a:solidFill>
                  <a:schemeClr val="dk1"/>
                </a:solidFill>
              </a:rPr>
              <a:t>Quy trình yêu cầu bồi thường vẫn chưa hiệu quả giữa người sữ dụng dịch vụ bảo hiểm và công ty bảo hiểm</a:t>
            </a:r>
          </a:p>
          <a:p>
            <a:pPr lvl="0" rtl="0">
              <a:lnSpc>
                <a:spcPct val="115000"/>
              </a:lnSpc>
              <a:spcBef>
                <a:spcPts val="0"/>
              </a:spcBef>
              <a:buClr>
                <a:schemeClr val="dk1"/>
              </a:buClr>
              <a:buSzPct val="100000"/>
              <a:buFont typeface="Arial"/>
              <a:buNone/>
            </a:pPr>
            <a:r>
              <a:rPr lang="en">
                <a:solidFill>
                  <a:schemeClr val="dk1"/>
                </a:solidFill>
              </a:rPr>
              <a:t>  		-  Chưa hiệu quả như thế nào ??? (nếu bị hỏi)</a:t>
            </a:r>
          </a:p>
          <a:p>
            <a:pPr lvl="0" rtl="0">
              <a:lnSpc>
                <a:spcPct val="115000"/>
              </a:lnSpc>
              <a:spcBef>
                <a:spcPts val="0"/>
              </a:spcBef>
              <a:buClr>
                <a:schemeClr val="dk1"/>
              </a:buClr>
              <a:buSzPct val="100000"/>
              <a:buFont typeface="Arial"/>
              <a:buNone/>
            </a:pPr>
            <a:r>
              <a:rPr lang="en">
                <a:solidFill>
                  <a:schemeClr val="dk1"/>
                </a:solidFill>
              </a:rPr>
              <a:t>  	 	-  Việc giải quyết yêu cầu bồi thường diễn ra trên giấy tờ, cần phải chờ sự xác nhận của cơ quan có thẩm quyền cũng như sự đồng thuận của công ty bảo hiểm!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9" name="Shape 10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Tại đây, nếu thẻ này chưa tồn tại, hệ thống sẽ </a:t>
            </a:r>
            <a:r>
              <a:rPr b="1" lang="en">
                <a:solidFill>
                  <a:schemeClr val="dk1"/>
                </a:solidFill>
              </a:rPr>
              <a:t>khởi tạo </a:t>
            </a:r>
            <a:r>
              <a:rPr lang="en">
                <a:solidFill>
                  <a:schemeClr val="dk1"/>
                </a:solidFill>
              </a:rPr>
              <a:t>một thực thể Card với thông tin là ID của thẻ vừa được gửi lên..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6" name="Shape 1116"/>
        <p:cNvGrpSpPr/>
        <p:nvPr/>
      </p:nvGrpSpPr>
      <p:grpSpPr>
        <a:xfrm>
          <a:off x="0" y="0"/>
          <a:ext cx="0" cy="0"/>
          <a:chOff x="0" y="0"/>
          <a:chExt cx="0" cy="0"/>
        </a:xfrm>
      </p:grpSpPr>
      <p:sp>
        <p:nvSpPr>
          <p:cNvPr id="1117" name="Shape 11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8" name="Shape 11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a:t>
            </a:r>
            <a:r>
              <a:rPr b="1" lang="en">
                <a:solidFill>
                  <a:schemeClr val="dk1"/>
                </a:solidFill>
              </a:rPr>
              <a:t>cấp phát </a:t>
            </a:r>
            <a:r>
              <a:rPr lang="en">
                <a:solidFill>
                  <a:schemeClr val="dk1"/>
                </a:solidFill>
              </a:rPr>
              <a:t>thẻ vừa tạo bằng cách </a:t>
            </a:r>
            <a:r>
              <a:rPr b="1" lang="en">
                <a:solidFill>
                  <a:schemeClr val="dk1"/>
                </a:solidFill>
              </a:rPr>
              <a:t>tạo </a:t>
            </a:r>
            <a:r>
              <a:rPr lang="en">
                <a:solidFill>
                  <a:schemeClr val="dk1"/>
                </a:solidFill>
              </a:rPr>
              <a:t>ra thực thể CardInstance.</a:t>
            </a:r>
          </a:p>
          <a:p>
            <a:pPr indent="-228600" lvl="0" marL="457200" rtl="0">
              <a:spcBef>
                <a:spcPts val="0"/>
              </a:spcBef>
              <a:buClr>
                <a:schemeClr val="dk1"/>
              </a:buClr>
              <a:buChar char="-"/>
            </a:pPr>
            <a:r>
              <a:rPr lang="en">
                <a:solidFill>
                  <a:schemeClr val="dk1"/>
                </a:solidFill>
              </a:rPr>
              <a:t>Thực thể này sẽ được </a:t>
            </a:r>
            <a:r>
              <a:rPr b="1" lang="en">
                <a:solidFill>
                  <a:schemeClr val="dk1"/>
                </a:solidFill>
              </a:rPr>
              <a:t>liên kết </a:t>
            </a:r>
            <a:r>
              <a:rPr lang="en">
                <a:solidFill>
                  <a:schemeClr val="dk1"/>
                </a:solidFill>
              </a:rPr>
              <a:t>với thực thể Customer và thực thể Contract để thể hiện cho việc cấp phát cho khách hàng và hợp đồng đó.</a:t>
            </a:r>
          </a:p>
          <a:p>
            <a:pPr indent="-228600" lvl="0" marL="457200" rtl="0">
              <a:spcBef>
                <a:spcPts val="0"/>
              </a:spcBef>
              <a:buClr>
                <a:schemeClr val="dk1"/>
              </a:buClr>
              <a:buChar char="-"/>
            </a:pPr>
            <a:r>
              <a:rPr lang="en">
                <a:solidFill>
                  <a:schemeClr val="dk1"/>
                </a:solidFill>
              </a:rPr>
              <a:t>Như vậy, việc in thẻ thực chất là </a:t>
            </a:r>
            <a:r>
              <a:rPr b="1" lang="en">
                <a:solidFill>
                  <a:schemeClr val="dk1"/>
                </a:solidFill>
              </a:rPr>
              <a:t>cập nhật </a:t>
            </a:r>
            <a:r>
              <a:rPr lang="en">
                <a:solidFill>
                  <a:schemeClr val="dk1"/>
                </a:solidFill>
              </a:rPr>
              <a:t>ID của thẻ vào hệ thống, </a:t>
            </a:r>
            <a:r>
              <a:rPr b="1" lang="en">
                <a:solidFill>
                  <a:schemeClr val="dk1"/>
                </a:solidFill>
              </a:rPr>
              <a:t>không có </a:t>
            </a:r>
            <a:r>
              <a:rPr lang="en">
                <a:solidFill>
                  <a:schemeClr val="dk1"/>
                </a:solidFill>
              </a:rPr>
              <a:t>dữ liệu nào được ghi vào thẻ, chúng tôi làm như vậy để đảm bảo tính bảo mật vì các thông tin trên thẻ có thể bị ghi đè hoặc sao chép.</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5" name="Shape 1125"/>
        <p:cNvGrpSpPr/>
        <p:nvPr/>
      </p:nvGrpSpPr>
      <p:grpSpPr>
        <a:xfrm>
          <a:off x="0" y="0"/>
          <a:ext cx="0" cy="0"/>
          <a:chOff x="0" y="0"/>
          <a:chExt cx="0" cy="0"/>
        </a:xfrm>
      </p:grpSpPr>
      <p:sp>
        <p:nvSpPr>
          <p:cNvPr id="1126" name="Shape 11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7" name="Shape 1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-Sau đây tôi giới thiệu kịch bản quá trình in thẻ cho hợp đồng.</a:t>
            </a:r>
          </a:p>
          <a:p>
            <a:pPr lvl="0" rtl="0">
              <a:lnSpc>
                <a:spcPct val="115000"/>
              </a:lnSpc>
              <a:spcBef>
                <a:spcPts val="0"/>
              </a:spcBef>
              <a:buClr>
                <a:schemeClr val="dk1"/>
              </a:buClr>
              <a:buSzPct val="100000"/>
              <a:buFont typeface="Arial"/>
              <a:buNone/>
            </a:pPr>
            <a:r>
              <a:rPr lang="en">
                <a:solidFill>
                  <a:schemeClr val="dk1"/>
                </a:solidFill>
              </a:rPr>
              <a:t>-Nhân viên sẽ </a:t>
            </a:r>
            <a:r>
              <a:rPr b="1" lang="en">
                <a:solidFill>
                  <a:schemeClr val="dk1"/>
                </a:solidFill>
              </a:rPr>
              <a:t>in thẻ cho </a:t>
            </a:r>
            <a:r>
              <a:rPr lang="en">
                <a:solidFill>
                  <a:schemeClr val="dk1"/>
                </a:solidFill>
              </a:rPr>
              <a:t>khách hàng Cao Thanh Minh, trạng thái của hợp đồng sẽ là “</a:t>
            </a:r>
            <a:r>
              <a:rPr b="1" lang="en">
                <a:solidFill>
                  <a:schemeClr val="dk1"/>
                </a:solidFill>
              </a:rPr>
              <a:t>Sẵn sàng</a:t>
            </a:r>
            <a:r>
              <a:rPr lang="en">
                <a:solidFill>
                  <a:schemeClr val="dk1"/>
                </a:solidFill>
              </a:rPr>
              <a:t>”.</a:t>
            </a:r>
          </a:p>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3" name="Shape 114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in thẻ cho hợp đồng, nhân viên sẽ sử dụng thiết bị in thẻ.</a:t>
            </a:r>
          </a:p>
          <a:p>
            <a:pPr indent="-228600" lvl="0" marL="457200" rtl="0">
              <a:spcBef>
                <a:spcPts val="0"/>
              </a:spcBef>
              <a:buChar char="-"/>
            </a:pPr>
            <a:r>
              <a:rPr lang="en"/>
              <a:t>Thiết bị in thẻ sẽ </a:t>
            </a:r>
            <a:r>
              <a:rPr b="1" lang="en"/>
              <a:t>lấy thông tin </a:t>
            </a:r>
            <a:r>
              <a:rPr lang="en"/>
              <a:t>của hợp đồng từ hệ thống, lúc này trạng thái của hợp đồng là “Không có thẻ”.</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8" name="Shape 11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a:t>
            </a:r>
            <a:r>
              <a:rPr lang="en">
                <a:solidFill>
                  <a:schemeClr val="dk1"/>
                </a:solidFill>
              </a:rPr>
              <a:t>khi áp sát thẻ NFC vào thiết bị</a:t>
            </a:r>
            <a:r>
              <a:rPr lang="en"/>
              <a:t>, thiết bị sẽ </a:t>
            </a:r>
            <a:r>
              <a:rPr b="1" lang="en"/>
              <a:t>đọc thông tin </a:t>
            </a:r>
            <a:r>
              <a:rPr lang="en"/>
              <a:t>của thẻ</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9" name="Shape 1169"/>
        <p:cNvGrpSpPr/>
        <p:nvPr/>
      </p:nvGrpSpPr>
      <p:grpSpPr>
        <a:xfrm>
          <a:off x="0" y="0"/>
          <a:ext cx="0" cy="0"/>
          <a:chOff x="0" y="0"/>
          <a:chExt cx="0" cy="0"/>
        </a:xfrm>
      </p:grpSpPr>
      <p:sp>
        <p:nvSpPr>
          <p:cNvPr id="1170" name="Shape 11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1" name="Shape 117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có đầy đủ thông tin hợp đồng và thẻ, ứng dụng sẽ </a:t>
            </a:r>
            <a:r>
              <a:rPr b="1" lang="en"/>
              <a:t>gắn mã thẻ </a:t>
            </a:r>
            <a:r>
              <a:rPr lang="en"/>
              <a:t>vào hợp đồng.</a:t>
            </a:r>
          </a:p>
          <a:p>
            <a:pPr indent="-228600" lvl="0" marL="457200" rtl="0">
              <a:spcBef>
                <a:spcPts val="0"/>
              </a:spcBef>
              <a:buChar char="-"/>
            </a:pPr>
            <a:r>
              <a:rPr lang="en">
                <a:solidFill>
                  <a:schemeClr val="dk1"/>
                </a:solidFill>
              </a:rPr>
              <a:t>Trạng thái của hợp đồng sẽ chuyển thành “Sẵn sàng”.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3" name="Shape 11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Cuối cùng, khách hàng kiểm tra thông tin thẻ đã được gắn với hợp đồng.</a:t>
            </a:r>
          </a:p>
          <a:p>
            <a:pPr indent="-228600" lvl="0" marL="457200" rtl="0">
              <a:spcBef>
                <a:spcPts val="0"/>
              </a:spcBef>
              <a:buChar char="-"/>
            </a:pPr>
            <a:r>
              <a:rPr lang="en"/>
              <a:t>Như vậy, đây là mô hình đầy đủ, tiếp theo, tôi xin được demo quá trình in thẻ cho hợp đồng.</a:t>
            </a:r>
          </a:p>
          <a:p>
            <a:pPr indent="-228600" lvl="0" marL="457200" rtl="0">
              <a:spcBef>
                <a:spcPts val="0"/>
              </a:spcBef>
              <a:buChar char="-"/>
            </a:pPr>
            <a:r>
              <a:rPr lang="en"/>
              <a:t>Tôi xin phép chuyển sang ứng dụng in thẻ để thực hiện in thẻ cho hợp đồng vừa mới đăng ký.</a:t>
            </a:r>
          </a:p>
          <a:p>
            <a:pPr indent="-228600" lvl="0" marL="457200" rtl="0">
              <a:spcBef>
                <a:spcPts val="0"/>
              </a:spcBef>
              <a:buChar char="-"/>
            </a:pPr>
            <a:r>
              <a:rPr lang="en"/>
              <a:t>Đây là giao diện chính của ứng dụng in thẻ, ở đây có một danh sách các hợp đồng có trong hệ thống, ứng dụng sẽ ưu tiên những hợp đồng chưa có thẻ lên đầu để thuận tiện cho nhân viên in thẻ.</a:t>
            </a:r>
          </a:p>
          <a:p>
            <a:pPr indent="-228600" lvl="0" marL="457200" rtl="0">
              <a:spcBef>
                <a:spcPts val="0"/>
              </a:spcBef>
              <a:buChar char="-"/>
            </a:pPr>
            <a:r>
              <a:rPr lang="en"/>
              <a:t>Để in thẻ cho hợp đồng, tôi xin tìm kiếm hợp đồng cần in, ứng dụng hỗ trợ tìm kiếm bằng mã hợp đồng hoặc tên khách hàng, tôi xin phép tìm kiếm bằng tên khách hàng, từ kết quả tìm kiếm, tôi lựa chọn hợp đồng có mã số HDxxxx của khách hàng xxxx.</a:t>
            </a:r>
          </a:p>
          <a:p>
            <a:pPr indent="-228600" lvl="0" marL="457200" rtl="0">
              <a:spcBef>
                <a:spcPts val="0"/>
              </a:spcBef>
              <a:buChar char="-"/>
            </a:pPr>
            <a:r>
              <a:rPr lang="en"/>
              <a:t>Sau khi lựa chọn hợp đồng, tôi sẽ chọn Lưu thông tin vào thẻ và tiến hành áp sát thẻ NFC vào thiết bị.</a:t>
            </a:r>
          </a:p>
          <a:p>
            <a:pPr indent="-228600" lvl="0" marL="457200" rtl="0">
              <a:spcBef>
                <a:spcPts val="0"/>
              </a:spcBef>
              <a:buChar char="-"/>
            </a:pPr>
            <a:r>
              <a:rPr lang="en"/>
              <a:t>Như vậy, tôi đã in thẻ cho hợp đồng HDxxx thành công vào thẻ màu… này.</a:t>
            </a:r>
          </a:p>
          <a:p>
            <a:pPr indent="-228600" lvl="0" marL="457200" rtl="0">
              <a:spcBef>
                <a:spcPts val="0"/>
              </a:spcBef>
              <a:buChar char="-"/>
            </a:pPr>
            <a:r>
              <a:rPr lang="en"/>
              <a:t>Tôi xin phép vào giao diện khách hàng để kiểm tra lại trạng thái của hợp đồng.</a:t>
            </a:r>
          </a:p>
          <a:p>
            <a:pPr indent="-228600" lvl="0" marL="457200" rtl="0">
              <a:spcBef>
                <a:spcPts val="0"/>
              </a:spcBef>
              <a:buClr>
                <a:schemeClr val="dk1"/>
              </a:buClr>
              <a:buChar char="-"/>
            </a:pPr>
            <a:r>
              <a:rPr lang="en">
                <a:solidFill>
                  <a:schemeClr val="dk1"/>
                </a:solidFill>
              </a:rPr>
              <a:t>Lúc này, trạng thái của hợp đồng sau khi được cấp phát thẻ đã trở thành Sẵn sàng.</a:t>
            </a:r>
          </a:p>
          <a:p>
            <a:pPr indent="-228600" lvl="0" marL="457200" rtl="0">
              <a:spcBef>
                <a:spcPts val="0"/>
              </a:spcBef>
              <a:buClr>
                <a:schemeClr val="dk1"/>
              </a:buClr>
              <a:buChar char="-"/>
            </a:pPr>
            <a:r>
              <a:rPr lang="en">
                <a:solidFill>
                  <a:schemeClr val="dk1"/>
                </a:solidFill>
              </a:rPr>
              <a:t>Đồng thời, tôi cũng có thể xem được thông tin thẻ đã cấp phát cho hợp đồng.</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3" name="Shape 119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in thẻ cho hợp đồng.</a:t>
            </a:r>
          </a:p>
          <a:p>
            <a:pPr indent="-228600" lvl="0" marL="457200" rtl="0">
              <a:spcBef>
                <a:spcPts val="0"/>
              </a:spcBef>
              <a:buClr>
                <a:schemeClr val="dk1"/>
              </a:buClr>
              <a:buChar char="-"/>
            </a:pPr>
            <a:r>
              <a:rPr lang="en">
                <a:solidFill>
                  <a:schemeClr val="dk1"/>
                </a:solidFill>
              </a:rPr>
              <a:t>Trạng thái của hợp đồng đã được chuyển từ “</a:t>
            </a:r>
            <a:r>
              <a:rPr b="1" lang="en">
                <a:solidFill>
                  <a:schemeClr val="dk1"/>
                </a:solidFill>
              </a:rPr>
              <a:t>Không có thẻ</a:t>
            </a:r>
            <a:r>
              <a:rPr lang="en">
                <a:solidFill>
                  <a:schemeClr val="dk1"/>
                </a:solidFill>
              </a:rPr>
              <a:t>” thành “</a:t>
            </a:r>
            <a:r>
              <a:rPr b="1" lang="en">
                <a:solidFill>
                  <a:schemeClr val="dk1"/>
                </a:solidFill>
              </a:rPr>
              <a:t>Sẵn sàng</a:t>
            </a:r>
            <a:r>
              <a:rPr lang="en">
                <a:solidFill>
                  <a:schemeClr val="dk1"/>
                </a:solidFill>
              </a:rPr>
              <a:t>”.</a:t>
            </a:r>
          </a:p>
          <a:p>
            <a:pPr indent="-228600" lvl="0" marL="457200" rtl="0">
              <a:spcBef>
                <a:spcPts val="0"/>
              </a:spcBef>
              <a:buClr>
                <a:schemeClr val="dk1"/>
              </a:buClr>
              <a:buChar char="-"/>
            </a:pPr>
            <a:r>
              <a:rPr lang="en">
                <a:solidFill>
                  <a:schemeClr val="dk1"/>
                </a:solidFill>
              </a:rPr>
              <a:t>Tiếp theo, bạn Phùng Quang Minh Trí sẽ giới thiệu ứng dụng kiểm tra thẻ.</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9" name="Shape 11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chức năng kiểm tra thẻ và cách hoạt động.</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7" name="Shape 12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Tôi xin giới thiệu về ứng dụng kiểm tra thẻ.</a:t>
            </a:r>
          </a:p>
          <a:p>
            <a:pPr indent="-228600" lvl="0" marL="457200" rtl="0">
              <a:spcBef>
                <a:spcPts val="0"/>
              </a:spcBef>
              <a:buClr>
                <a:schemeClr val="dk1"/>
              </a:buClr>
              <a:buChar char="-"/>
            </a:pPr>
            <a:r>
              <a:rPr lang="en">
                <a:solidFill>
                  <a:schemeClr val="dk1"/>
                </a:solidFill>
              </a:rPr>
              <a:t>Hệ thống của chúng tôi cung cấp một ứng dụng để </a:t>
            </a:r>
            <a:r>
              <a:rPr b="1" lang="en">
                <a:solidFill>
                  <a:schemeClr val="dk1"/>
                </a:solidFill>
              </a:rPr>
              <a:t>giả lập thiết bị kiểm</a:t>
            </a:r>
            <a:r>
              <a:rPr lang="en">
                <a:solidFill>
                  <a:schemeClr val="dk1"/>
                </a:solidFill>
              </a:rPr>
              <a:t> tra thẻ dành cho CSGT. CSGT có thể sử dụng ứng dụng này để kiểm tra tính hợp lệ của thẻ cũng như tình trạng thẻ bảo hiểm còn hạn hay hết hạn.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t>Cuối cùng</a:t>
            </a:r>
          </a:p>
          <a:p>
            <a:pPr indent="-228600" lvl="0" marL="457200" rtl="0">
              <a:lnSpc>
                <a:spcPct val="115000"/>
              </a:lnSpc>
              <a:spcBef>
                <a:spcPts val="0"/>
              </a:spcBef>
              <a:buChar char="-"/>
            </a:pPr>
            <a:r>
              <a:rPr lang="en"/>
              <a:t>Giấy chứng nhận bảo hiểm hiện tại vẫn đang được làm bằng giấy do đó dễ dẫn đến việc bị hư hỏng như (cháy, rách, bị ướt, …) và cũng có thể bị làm giả</a:t>
            </a:r>
          </a:p>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7" name="Shape 1217"/>
        <p:cNvGrpSpPr/>
        <p:nvPr/>
      </p:nvGrpSpPr>
      <p:grpSpPr>
        <a:xfrm>
          <a:off x="0" y="0"/>
          <a:ext cx="0" cy="0"/>
          <a:chOff x="0" y="0"/>
          <a:chExt cx="0" cy="0"/>
        </a:xfrm>
      </p:grpSpPr>
      <p:sp>
        <p:nvSpPr>
          <p:cNvPr id="1218" name="Shape 12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9" name="Shape 121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cung cấp một thành phần </a:t>
            </a:r>
            <a:r>
              <a:rPr b="1" lang="en"/>
              <a:t>Web Service</a:t>
            </a:r>
            <a:r>
              <a:rPr lang="en"/>
              <a:t> có nhiệm vụ </a:t>
            </a:r>
            <a:r>
              <a:rPr b="1" lang="en"/>
              <a:t>tiếp nhận yêu cầu</a:t>
            </a:r>
            <a:r>
              <a:rPr lang="en"/>
              <a:t> từ thiết bị kiểm tra thẻ và trả về kết quả của thẻ.</a:t>
            </a:r>
          </a:p>
          <a:p>
            <a:pPr indent="-228600" lvl="0" marL="457200">
              <a:spcBef>
                <a:spcPts val="0"/>
              </a:spcBef>
              <a:buChar char="-"/>
            </a:pPr>
            <a:r>
              <a:rPr lang="en"/>
              <a:t>Trong môi trường thực tế, các cơ quan CA hoặc các đơn vị có nhu cầu kiểm tra tính hợp lệ của thẻ bảo hiểm có thể sử dụng dịch vụ này để kiểm tra.</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6" name="Shape 12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kiểm tra thông tin một thẻ, các kết quả trả về có thể là:</a:t>
            </a:r>
          </a:p>
          <a:p>
            <a:pPr indent="-228600" lvl="1" marL="914400" rtl="0">
              <a:spcBef>
                <a:spcPts val="0"/>
              </a:spcBef>
              <a:buChar char="-"/>
            </a:pPr>
            <a:r>
              <a:rPr lang="en"/>
              <a:t>Thẻ hợp lệ.</a:t>
            </a:r>
          </a:p>
          <a:p>
            <a:pPr indent="-228600" lvl="1" marL="914400" rtl="0">
              <a:spcBef>
                <a:spcPts val="0"/>
              </a:spcBef>
              <a:buChar char="-"/>
            </a:pPr>
            <a:r>
              <a:rPr lang="en">
                <a:solidFill>
                  <a:schemeClr val="dk1"/>
                </a:solidFill>
              </a:rPr>
              <a:t>Thẻ sắp hết hạn.</a:t>
            </a:r>
          </a:p>
          <a:p>
            <a:pPr indent="-228600" lvl="1" marL="914400" rtl="0">
              <a:spcBef>
                <a:spcPts val="0"/>
              </a:spcBef>
              <a:buChar char="-"/>
            </a:pPr>
            <a:r>
              <a:rPr lang="en"/>
              <a:t>Thẻ hết hạn.</a:t>
            </a:r>
          </a:p>
          <a:p>
            <a:pPr indent="-228600" lvl="1" marL="914400" rtl="0">
              <a:spcBef>
                <a:spcPts val="0"/>
              </a:spcBef>
              <a:buClr>
                <a:schemeClr val="dk1"/>
              </a:buClr>
              <a:buChar char="-"/>
            </a:pPr>
            <a:r>
              <a:rPr lang="en">
                <a:solidFill>
                  <a:schemeClr val="dk1"/>
                </a:solidFill>
              </a:rPr>
              <a:t>Thẻ không hợp lệ.</a:t>
            </a:r>
          </a:p>
          <a:p>
            <a:pPr indent="-228600" lvl="0" marL="457200">
              <a:spcBef>
                <a:spcPts val="0"/>
              </a:spcBef>
              <a:buClr>
                <a:schemeClr val="dk1"/>
              </a:buClr>
              <a:buChar char="-"/>
            </a:pPr>
            <a:r>
              <a:rPr lang="en">
                <a:solidFill>
                  <a:schemeClr val="dk1"/>
                </a:solidFill>
              </a:rPr>
              <a:t>Dựa vào thông tin trả về của ứng dụng, CSGT có thể đưa ra phương thức xử lý phù hợp với người vi phạm.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4" name="Shape 126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thiết bị kiểm tra thẻ.</a:t>
            </a:r>
          </a:p>
          <a:p>
            <a:pPr indent="-228600" lvl="0" marL="457200" rtl="0">
              <a:spcBef>
                <a:spcPts val="0"/>
              </a:spcBef>
              <a:buChar char="-"/>
            </a:pPr>
            <a:r>
              <a:rPr lang="en"/>
              <a:t>Khi CSGT áp sát thẻ vào thiết bị, ứng dụng sẽ đọc mã số ID của thẻ.</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6" name="Shape 128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sẽ </a:t>
            </a:r>
            <a:r>
              <a:rPr b="1" lang="en"/>
              <a:t>gửi mã số</a:t>
            </a:r>
            <a:r>
              <a:rPr lang="en"/>
              <a:t> này lên hệ thống để kiểm tra tính hợp lệ của thẻ.</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6" name="Shape 1326"/>
        <p:cNvGrpSpPr/>
        <p:nvPr/>
      </p:nvGrpSpPr>
      <p:grpSpPr>
        <a:xfrm>
          <a:off x="0" y="0"/>
          <a:ext cx="0" cy="0"/>
          <a:chOff x="0" y="0"/>
          <a:chExt cx="0" cy="0"/>
        </a:xfrm>
      </p:grpSpPr>
      <p:sp>
        <p:nvSpPr>
          <p:cNvPr id="1327" name="Shape 13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8" name="Shape 13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Tại đây, hệ thống có thể</a:t>
            </a:r>
            <a:r>
              <a:rPr b="1" lang="en"/>
              <a:t> tìm ra được thực thể Card</a:t>
            </a:r>
            <a:r>
              <a:rPr lang="en"/>
              <a:t> nhờ có mã thẻ, sau đó có thể</a:t>
            </a:r>
            <a:r>
              <a:rPr b="1" lang="en"/>
              <a:t> tìm ra được CardInstance</a:t>
            </a:r>
            <a:r>
              <a:rPr lang="en"/>
              <a:t> là lần cấp phát đang có hiệu lực hiện tại của thẻ, và từ đó có thể lấy được thông tin của KH và hợp đồng đang gắn với thẻ đó.</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1" name="Shape 1351"/>
        <p:cNvGrpSpPr/>
        <p:nvPr/>
      </p:nvGrpSpPr>
      <p:grpSpPr>
        <a:xfrm>
          <a:off x="0" y="0"/>
          <a:ext cx="0" cy="0"/>
          <a:chOff x="0" y="0"/>
          <a:chExt cx="0" cy="0"/>
        </a:xfrm>
      </p:grpSpPr>
      <p:sp>
        <p:nvSpPr>
          <p:cNvPr id="1352" name="Shape 13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3" name="Shape 135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khi có được thông tin hợp đồng, hệ thống sẽ trả về kết quả dựa trên trạng thái của hợp đồng.</a:t>
            </a:r>
          </a:p>
          <a:p>
            <a:pPr indent="-228600" lvl="0" marL="457200" rtl="0">
              <a:spcBef>
                <a:spcPts val="0"/>
              </a:spcBef>
              <a:buClr>
                <a:schemeClr val="dk1"/>
              </a:buClr>
              <a:buChar char="-"/>
            </a:pPr>
            <a:r>
              <a:rPr lang="en">
                <a:solidFill>
                  <a:schemeClr val="dk1"/>
                </a:solidFill>
              </a:rPr>
              <a:t>Đối với các hợp đồng với trạng thái Chưa kích hoạt, Chưa có thẻ hoặc Đã hủy, hệ thống trả về kết quả Thẻ không hợp lệ.</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9" name="Shape 1379"/>
        <p:cNvGrpSpPr/>
        <p:nvPr/>
      </p:nvGrpSpPr>
      <p:grpSpPr>
        <a:xfrm>
          <a:off x="0" y="0"/>
          <a:ext cx="0" cy="0"/>
          <a:chOff x="0" y="0"/>
          <a:chExt cx="0" cy="0"/>
        </a:xfrm>
      </p:grpSpPr>
      <p:sp>
        <p:nvSpPr>
          <p:cNvPr id="1380" name="Shape 13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1" name="Shape 13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8" name="Shape 1408"/>
        <p:cNvGrpSpPr/>
        <p:nvPr/>
      </p:nvGrpSpPr>
      <p:grpSpPr>
        <a:xfrm>
          <a:off x="0" y="0"/>
          <a:ext cx="0" cy="0"/>
          <a:chOff x="0" y="0"/>
          <a:chExt cx="0" cy="0"/>
        </a:xfrm>
      </p:grpSpPr>
      <p:sp>
        <p:nvSpPr>
          <p:cNvPr id="1409" name="Shape 14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0" name="Shape 14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9" name="Shape 1439"/>
        <p:cNvGrpSpPr/>
        <p:nvPr/>
      </p:nvGrpSpPr>
      <p:grpSpPr>
        <a:xfrm>
          <a:off x="0" y="0"/>
          <a:ext cx="0" cy="0"/>
          <a:chOff x="0" y="0"/>
          <a:chExt cx="0" cy="0"/>
        </a:xfrm>
      </p:grpSpPr>
      <p:sp>
        <p:nvSpPr>
          <p:cNvPr id="1440" name="Shape 14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1" name="Shape 144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những hợp đồng hết hạn, hệ thống trả về kết quả Thẻ đã hết hạn.</a:t>
            </a:r>
          </a:p>
          <a:p>
            <a:pPr lvl="0" rtl="0">
              <a:spcBef>
                <a:spcPts val="0"/>
              </a:spcBef>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2" name="Shape 1472"/>
        <p:cNvGrpSpPr/>
        <p:nvPr/>
      </p:nvGrpSpPr>
      <p:grpSpPr>
        <a:xfrm>
          <a:off x="0" y="0"/>
          <a:ext cx="0" cy="0"/>
          <a:chOff x="0" y="0"/>
          <a:chExt cx="0" cy="0"/>
        </a:xfrm>
      </p:grpSpPr>
      <p:sp>
        <p:nvSpPr>
          <p:cNvPr id="1473" name="Shape 14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4" name="Shape 147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những hợp đồng Sẵn sàng hoặc Đang yêu cầu hủy, hệ thống trả về kết quả Thẻ hợp lệ.</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Như vậy tôi đã trình bày xong những đề còn hạn chế trong việc sử dụng dịch vụ bảo hiểm hiện tại!</a:t>
            </a:r>
          </a:p>
          <a:p>
            <a:pPr indent="-228600" lvl="0" marL="457200" rtl="0">
              <a:lnSpc>
                <a:spcPct val="115000"/>
              </a:lnSpc>
              <a:spcBef>
                <a:spcPts val="0"/>
              </a:spcBef>
              <a:buChar char="-"/>
            </a:pPr>
            <a:r>
              <a:rPr lang="en"/>
              <a:t>Sau đây tồi xin trình bày giải pháp </a:t>
            </a:r>
          </a:p>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7" name="Shape 1507"/>
        <p:cNvGrpSpPr/>
        <p:nvPr/>
      </p:nvGrpSpPr>
      <p:grpSpPr>
        <a:xfrm>
          <a:off x="0" y="0"/>
          <a:ext cx="0" cy="0"/>
          <a:chOff x="0" y="0"/>
          <a:chExt cx="0" cy="0"/>
        </a:xfrm>
      </p:grpSpPr>
      <p:sp>
        <p:nvSpPr>
          <p:cNvPr id="1508" name="Shape 15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9" name="Shape 15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6" name="Shape 1526"/>
        <p:cNvGrpSpPr/>
        <p:nvPr/>
      </p:nvGrpSpPr>
      <p:grpSpPr>
        <a:xfrm>
          <a:off x="0" y="0"/>
          <a:ext cx="0" cy="0"/>
          <a:chOff x="0" y="0"/>
          <a:chExt cx="0" cy="0"/>
        </a:xfrm>
      </p:grpSpPr>
      <p:sp>
        <p:nvSpPr>
          <p:cNvPr id="1527" name="Shape 15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8" name="Shape 15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Trong trường hợp thẻ hợp lệ, nếu thời gian hiệu lực của hợp đồng còn lại bé hơn 15 ngày, hệ thống sẽ thông báo Thẻ sắp hết hạn.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0" name="Shape 155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kiểm tra thẻ nhận được kết quả trả về từ hệ thống và hiển thị kết quả cho CSGT.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7" name="Shape 1557"/>
        <p:cNvGrpSpPr/>
        <p:nvPr/>
      </p:nvGrpSpPr>
      <p:grpSpPr>
        <a:xfrm>
          <a:off x="0" y="0"/>
          <a:ext cx="0" cy="0"/>
          <a:chOff x="0" y="0"/>
          <a:chExt cx="0" cy="0"/>
        </a:xfrm>
      </p:grpSpPr>
      <p:sp>
        <p:nvSpPr>
          <p:cNvPr id="1558" name="Shape 15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9" name="Shape 15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-Sau đây tôi xin demo chức năng kiểm tra thẻ hợp lệ.</a:t>
            </a:r>
          </a:p>
          <a:p>
            <a:pPr lvl="0" rtl="0">
              <a:lnSpc>
                <a:spcPct val="115000"/>
              </a:lnSpc>
              <a:spcBef>
                <a:spcPts val="0"/>
              </a:spcBef>
              <a:buClr>
                <a:schemeClr val="dk1"/>
              </a:buClr>
              <a:buSzPct val="100000"/>
              <a:buFont typeface="Arial"/>
              <a:buNone/>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2" name="Shape 1572"/>
        <p:cNvGrpSpPr/>
        <p:nvPr/>
      </p:nvGrpSpPr>
      <p:grpSpPr>
        <a:xfrm>
          <a:off x="0" y="0"/>
          <a:ext cx="0" cy="0"/>
          <a:chOff x="0" y="0"/>
          <a:chExt cx="0" cy="0"/>
        </a:xfrm>
      </p:grpSpPr>
      <p:sp>
        <p:nvSpPr>
          <p:cNvPr id="1573" name="Shape 15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4" name="Shape 157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CSGT sử dụng thiết bị kiểm tra thẻ để kiểm tra thẻ bảo hiểm.</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6" name="Shape 1586"/>
        <p:cNvGrpSpPr/>
        <p:nvPr/>
      </p:nvGrpSpPr>
      <p:grpSpPr>
        <a:xfrm>
          <a:off x="0" y="0"/>
          <a:ext cx="0" cy="0"/>
          <a:chOff x="0" y="0"/>
          <a:chExt cx="0" cy="0"/>
        </a:xfrm>
      </p:grpSpPr>
      <p:sp>
        <p:nvSpPr>
          <p:cNvPr id="1587" name="Shape 15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8" name="Shape 158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Lúc này, hệ thống sẽ trả về kết quả là thẻ hợp lệ.</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8" name="Shape 1598"/>
        <p:cNvGrpSpPr/>
        <p:nvPr/>
      </p:nvGrpSpPr>
      <p:grpSpPr>
        <a:xfrm>
          <a:off x="0" y="0"/>
          <a:ext cx="0" cy="0"/>
          <a:chOff x="0" y="0"/>
          <a:chExt cx="0" cy="0"/>
        </a:xfrm>
      </p:grpSpPr>
      <p:sp>
        <p:nvSpPr>
          <p:cNvPr id="1599" name="Shape 15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0" name="Shape 160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CSGT sẽ tiến hành thêm thông tin vi phạm cho thẻ.</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9" name="Shape 1609"/>
        <p:cNvGrpSpPr/>
        <p:nvPr/>
      </p:nvGrpSpPr>
      <p:grpSpPr>
        <a:xfrm>
          <a:off x="0" y="0"/>
          <a:ext cx="0" cy="0"/>
          <a:chOff x="0" y="0"/>
          <a:chExt cx="0" cy="0"/>
        </a:xfrm>
      </p:grpSpPr>
      <p:sp>
        <p:nvSpPr>
          <p:cNvPr id="1610" name="Shape 16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1" name="Shape 161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Cuối cùng, KH có thể đăng nhập vào hệ thống để kiểm tra thông tin vi phạm cũng như lịch sử truy cập thẻ.</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0" name="Shape 1620"/>
        <p:cNvGrpSpPr/>
        <p:nvPr/>
      </p:nvGrpSpPr>
      <p:grpSpPr>
        <a:xfrm>
          <a:off x="0" y="0"/>
          <a:ext cx="0" cy="0"/>
          <a:chOff x="0" y="0"/>
          <a:chExt cx="0" cy="0"/>
        </a:xfrm>
      </p:grpSpPr>
      <p:sp>
        <p:nvSpPr>
          <p:cNvPr id="1621" name="Shape 16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2" name="Shape 162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kiểm tra thẻ. Trạng thái của hợp đồng không có sự thay đổi, vẫn đang là </a:t>
            </a:r>
            <a:r>
              <a:rPr b="1" lang="en">
                <a:solidFill>
                  <a:schemeClr val="dk1"/>
                </a:solidFill>
              </a:rPr>
              <a:t>Sẵn sàng</a:t>
            </a:r>
            <a:r>
              <a:rPr lang="en">
                <a:solidFill>
                  <a:schemeClr val="dk1"/>
                </a:solidFill>
              </a:rPr>
              <a: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6" name="Shape 1626"/>
        <p:cNvGrpSpPr/>
        <p:nvPr/>
      </p:nvGrpSpPr>
      <p:grpSpPr>
        <a:xfrm>
          <a:off x="0" y="0"/>
          <a:ext cx="0" cy="0"/>
          <a:chOff x="0" y="0"/>
          <a:chExt cx="0" cy="0"/>
        </a:xfrm>
      </p:grpSpPr>
      <p:sp>
        <p:nvSpPr>
          <p:cNvPr id="1627" name="Shape 16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8" name="Shape 16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tiến trình chạy ngầm và chức năng thông báo cho khách hàng khi hợp đồng sắp hết hạn hoặc hết hạn.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Qua quá trình nghiên cứu và khảo sát nhóm chúng tôi đã xây dựng hệ thống MIC bao gồm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6" name="Shape 1636"/>
        <p:cNvGrpSpPr/>
        <p:nvPr/>
      </p:nvGrpSpPr>
      <p:grpSpPr>
        <a:xfrm>
          <a:off x="0" y="0"/>
          <a:ext cx="0" cy="0"/>
          <a:chOff x="0" y="0"/>
          <a:chExt cx="0" cy="0"/>
        </a:xfrm>
      </p:grpSpPr>
      <p:sp>
        <p:nvSpPr>
          <p:cNvPr id="1637" name="Shape 16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8" name="Shape 163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tiến trình chạy ngầm của hệ thống, được gọi là scheduler.</a:t>
            </a:r>
          </a:p>
          <a:p>
            <a:pPr indent="-228600" lvl="0" marL="457200">
              <a:spcBef>
                <a:spcPts val="0"/>
              </a:spcBef>
              <a:buChar char="-"/>
            </a:pPr>
            <a:r>
              <a:rPr lang="en"/>
              <a:t>Scheduler là một thành phần nằm trong hệ thống có nhiệm vụ thực hiện kiểm tra ngày hết hạn của các hợp đồng, đồng thời thay đổi trạng thái của các hợp đồng nếu cần thiết.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5" name="Shape 1655"/>
        <p:cNvGrpSpPr/>
        <p:nvPr/>
      </p:nvGrpSpPr>
      <p:grpSpPr>
        <a:xfrm>
          <a:off x="0" y="0"/>
          <a:ext cx="0" cy="0"/>
          <a:chOff x="0" y="0"/>
          <a:chExt cx="0" cy="0"/>
        </a:xfrm>
      </p:grpSpPr>
      <p:sp>
        <p:nvSpPr>
          <p:cNvPr id="1656" name="Shape 16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7" name="Shape 165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Chúng tôi cài đặt Scheduler thực hiện việc kiểm tra lúc 00:00 sáng mỗi ngày.</a:t>
            </a:r>
          </a:p>
          <a:p>
            <a:pPr indent="-228600" lvl="0" marL="457200" rtl="0">
              <a:spcBef>
                <a:spcPts val="0"/>
              </a:spcBef>
              <a:buClr>
                <a:schemeClr val="dk1"/>
              </a:buClr>
              <a:buChar char="-"/>
            </a:pPr>
            <a:r>
              <a:rPr lang="en">
                <a:solidFill>
                  <a:schemeClr val="dk1"/>
                </a:solidFill>
              </a:rPr>
              <a:t>Khi được kích hoạt, Scheduler sẽ thực hiện 4 tác vụ sau:</a:t>
            </a:r>
          </a:p>
          <a:p>
            <a:pPr indent="-228600" lvl="1" marL="914400" rtl="0">
              <a:spcBef>
                <a:spcPts val="0"/>
              </a:spcBef>
              <a:buClr>
                <a:schemeClr val="dk1"/>
              </a:buClr>
              <a:buChar char="-"/>
            </a:pPr>
            <a:r>
              <a:rPr lang="en">
                <a:solidFill>
                  <a:schemeClr val="dk1"/>
                </a:solidFill>
              </a:rPr>
              <a:t>Kiểm tra hợp đồng sắp hết hạn.</a:t>
            </a:r>
          </a:p>
          <a:p>
            <a:pPr indent="-228600" lvl="1" marL="914400" rtl="0">
              <a:spcBef>
                <a:spcPts val="0"/>
              </a:spcBef>
              <a:buClr>
                <a:schemeClr val="dk1"/>
              </a:buClr>
              <a:buChar char="-"/>
            </a:pPr>
            <a:r>
              <a:rPr lang="en">
                <a:solidFill>
                  <a:schemeClr val="dk1"/>
                </a:solidFill>
              </a:rPr>
              <a:t>Kiểm tra hợp đồng đã hết hạn.</a:t>
            </a:r>
          </a:p>
          <a:p>
            <a:pPr indent="-228600" lvl="1" marL="914400" rtl="0">
              <a:spcBef>
                <a:spcPts val="0"/>
              </a:spcBef>
              <a:buClr>
                <a:schemeClr val="dk1"/>
              </a:buClr>
              <a:buChar char="-"/>
            </a:pPr>
            <a:r>
              <a:rPr lang="en">
                <a:solidFill>
                  <a:schemeClr val="dk1"/>
                </a:solidFill>
              </a:rPr>
              <a:t>Kiểm tra hợp đồng đã quá hạn thanh toán.</a:t>
            </a:r>
          </a:p>
          <a:p>
            <a:pPr indent="-228600" lvl="1" marL="914400" rtl="0">
              <a:spcBef>
                <a:spcPts val="0"/>
              </a:spcBef>
              <a:buClr>
                <a:schemeClr val="dk1"/>
              </a:buClr>
              <a:buChar char="-"/>
            </a:pPr>
            <a:r>
              <a:rPr lang="en">
                <a:solidFill>
                  <a:schemeClr val="dk1"/>
                </a:solidFill>
              </a:rPr>
              <a:t>Và Kiểm tra hợp đồng đã thanh toán đến ngày có hiệu lực.</a:t>
            </a:r>
          </a:p>
          <a:p>
            <a:pPr indent="0" lvl="0" marL="457200" rtl="0">
              <a:spcBef>
                <a:spcPts val="0"/>
              </a:spcBef>
              <a:buNone/>
            </a:pPr>
            <a:r>
              <a:rPr lang="en">
                <a:solidFill>
                  <a:schemeClr val="dk1"/>
                </a:solidFill>
              </a:rPr>
              <a:t>Với mỗi tác vụ, Scheduler sẽ thực hiện gửi thông báo đến KH, đồng thời thay đổi trạng thái của hợp đồng nếu có.</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8" name="Shape 1668"/>
        <p:cNvGrpSpPr/>
        <p:nvPr/>
      </p:nvGrpSpPr>
      <p:grpSpPr>
        <a:xfrm>
          <a:off x="0" y="0"/>
          <a:ext cx="0" cy="0"/>
          <a:chOff x="0" y="0"/>
          <a:chExt cx="0" cy="0"/>
        </a:xfrm>
      </p:grpSpPr>
      <p:sp>
        <p:nvSpPr>
          <p:cNvPr id="1669" name="Shape 16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0" name="Shape 16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Hiện tại chúng tôi hỗ trợ 2 loại thông báo: thông báo trên giao diện web và thông báo qua email.</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7" name="Shape 1697"/>
        <p:cNvGrpSpPr/>
        <p:nvPr/>
      </p:nvGrpSpPr>
      <p:grpSpPr>
        <a:xfrm>
          <a:off x="0" y="0"/>
          <a:ext cx="0" cy="0"/>
          <a:chOff x="0" y="0"/>
          <a:chExt cx="0" cy="0"/>
        </a:xfrm>
      </p:grpSpPr>
      <p:sp>
        <p:nvSpPr>
          <p:cNvPr id="1698" name="Shape 16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9" name="Shape 16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nhận được thông báo trên hệ thống web, chúng tôi sử dụng kỹ thuật Ajax Polling với thời gian chờ là 3 giây.</a:t>
            </a:r>
          </a:p>
          <a:p>
            <a:pPr indent="-228600" lvl="0" marL="457200">
              <a:spcBef>
                <a:spcPts val="0"/>
              </a:spcBef>
              <a:buChar char="-"/>
            </a:pPr>
            <a:r>
              <a:rPr lang="en"/>
              <a:t>Lúc này nhân viên hoặc KH sẽ có thể nhìn thấy thông báo trực tiếp ngay khi được gửi mà không cần phải tải lại trang.</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7" name="Shape 1707"/>
        <p:cNvGrpSpPr/>
        <p:nvPr/>
      </p:nvGrpSpPr>
      <p:grpSpPr>
        <a:xfrm>
          <a:off x="0" y="0"/>
          <a:ext cx="0" cy="0"/>
          <a:chOff x="0" y="0"/>
          <a:chExt cx="0" cy="0"/>
        </a:xfrm>
      </p:grpSpPr>
      <p:sp>
        <p:nvSpPr>
          <p:cNvPr id="1708" name="Shape 17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9" name="Shape 170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đây tôi xin demo sự hoạt động của scheduler và chức năng gửi thông báo cho KH.</a:t>
            </a:r>
          </a:p>
          <a:p>
            <a:pPr indent="-228600" lvl="0" marL="457200" rtl="0">
              <a:spcBef>
                <a:spcPts val="0"/>
              </a:spcBef>
              <a:buClr>
                <a:schemeClr val="dk1"/>
              </a:buClr>
              <a:buChar char="-"/>
            </a:pPr>
            <a:r>
              <a:rPr lang="en">
                <a:solidFill>
                  <a:schemeClr val="dk1"/>
                </a:solidFill>
              </a:rPr>
              <a:t>Kịch bản của tôi sẽ là: Thay đổi giờ của hệ thống để Scheduler thực hiện thay đổi trạng thái của hợp đồng và gửi thông báo đến KH.</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8" name="Shape 1728"/>
        <p:cNvGrpSpPr/>
        <p:nvPr/>
      </p:nvGrpSpPr>
      <p:grpSpPr>
        <a:xfrm>
          <a:off x="0" y="0"/>
          <a:ext cx="0" cy="0"/>
          <a:chOff x="0" y="0"/>
          <a:chExt cx="0" cy="0"/>
        </a:xfrm>
      </p:grpSpPr>
      <p:sp>
        <p:nvSpPr>
          <p:cNvPr id="1729" name="Shape 17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0" name="Shape 173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Tôi xin trình bày quy trình DEMO.</a:t>
            </a:r>
          </a:p>
          <a:p>
            <a:pPr indent="-228600" lvl="0" marL="457200" rtl="0">
              <a:spcBef>
                <a:spcPts val="0"/>
              </a:spcBef>
              <a:buChar char="-"/>
            </a:pPr>
            <a:r>
              <a:rPr lang="en">
                <a:solidFill>
                  <a:schemeClr val="dk1"/>
                </a:solidFill>
              </a:rPr>
              <a:t>Tại thời điểm hiện tại, trạng thái của hợp đồng đang là Sẵn sàng.</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7" name="Shape 1747"/>
        <p:cNvGrpSpPr/>
        <p:nvPr/>
      </p:nvGrpSpPr>
      <p:grpSpPr>
        <a:xfrm>
          <a:off x="0" y="0"/>
          <a:ext cx="0" cy="0"/>
          <a:chOff x="0" y="0"/>
          <a:chExt cx="0" cy="0"/>
        </a:xfrm>
      </p:grpSpPr>
      <p:sp>
        <p:nvSpPr>
          <p:cNvPr id="1748" name="Shape 17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49" name="Shape 17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khi tôi thực hiện đổi giờ hệ thống đến thời điểm hết hạn của hợp đồng. Scheduler sẽ thực hiện kiểm tra và thay đổi trạng thái của hợp đồng thành Hết hạn.</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8" name="Shape 1768"/>
        <p:cNvGrpSpPr/>
        <p:nvPr/>
      </p:nvGrpSpPr>
      <p:grpSpPr>
        <a:xfrm>
          <a:off x="0" y="0"/>
          <a:ext cx="0" cy="0"/>
          <a:chOff x="0" y="0"/>
          <a:chExt cx="0" cy="0"/>
        </a:xfrm>
      </p:grpSpPr>
      <p:sp>
        <p:nvSpPr>
          <p:cNvPr id="1769" name="Shape 17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0" name="Shape 177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Tiếp theo, Scheduler sẽ gởi thông báo đến khách hàng thông qua web và email.</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6" name="Shape 1786"/>
        <p:cNvGrpSpPr/>
        <p:nvPr/>
      </p:nvGrpSpPr>
      <p:grpSpPr>
        <a:xfrm>
          <a:off x="0" y="0"/>
          <a:ext cx="0" cy="0"/>
          <a:chOff x="0" y="0"/>
          <a:chExt cx="0" cy="0"/>
        </a:xfrm>
      </p:grpSpPr>
      <p:sp>
        <p:nvSpPr>
          <p:cNvPr id="1787" name="Shape 17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8" name="Shape 178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Sau đó, Khách hàng sẽ nhận được thông báo.</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6" name="Shape 180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Đồng thời tại thời điểm này,  nếu CSGT sử dụng thiết bị kiểm tra thẻ để kiểm tra thì hệ thống sẽ trả về kết quả là thẻ đã hết hạn.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46913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10" name="Shape 10"/>
          <p:cNvCxnSpPr/>
          <p:nvPr/>
        </p:nvCxnSpPr>
        <p:spPr>
          <a:xfrm>
            <a:off x="0" y="4662139"/>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1" name="Shape 11"/>
          <p:cNvSpPr txBox="1"/>
          <p:nvPr>
            <p:ph type="ctrTitle"/>
          </p:nvPr>
        </p:nvSpPr>
        <p:spPr>
          <a:xfrm>
            <a:off x="685800" y="2490375"/>
            <a:ext cx="7772400" cy="2198400"/>
          </a:xfrm>
          <a:prstGeom prst="rect">
            <a:avLst/>
          </a:prstGeom>
        </p:spPr>
        <p:txBody>
          <a:bodyPr anchorCtr="0" anchor="b" bIns="91425" lIns="91425" rIns="91425" tIns="91425"/>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2" name="Shape 12"/>
          <p:cNvSpPr txBox="1"/>
          <p:nvPr>
            <p:ph idx="1" type="subTitle"/>
          </p:nvPr>
        </p:nvSpPr>
        <p:spPr>
          <a:xfrm>
            <a:off x="685800" y="4836035"/>
            <a:ext cx="7772400" cy="1032599"/>
          </a:xfrm>
          <a:prstGeom prst="rect">
            <a:avLst/>
          </a:prstGeom>
        </p:spPr>
        <p:txBody>
          <a:bodyPr anchorCtr="0" anchor="t" bIns="91425" lIns="91425" rIns="91425" tIns="91425"/>
          <a:lstStyle>
            <a:lvl1pPr>
              <a:spcBef>
                <a:spcPts val="0"/>
              </a:spcBef>
              <a:buClr>
                <a:schemeClr val="dk2"/>
              </a:buClr>
              <a:buNone/>
              <a:defRPr>
                <a:solidFill>
                  <a:schemeClr val="dk2"/>
                </a:solidFill>
              </a:defRPr>
            </a:lvl1pPr>
            <a:lvl2pPr>
              <a:spcBef>
                <a:spcPts val="0"/>
              </a:spcBef>
              <a:buClr>
                <a:schemeClr val="dk2"/>
              </a:buClr>
              <a:buSzPct val="100000"/>
              <a:buNone/>
              <a:defRPr sz="3000">
                <a:solidFill>
                  <a:schemeClr val="dk2"/>
                </a:solidFill>
              </a:defRPr>
            </a:lvl2pPr>
            <a:lvl3pPr>
              <a:spcBef>
                <a:spcPts val="0"/>
              </a:spcBef>
              <a:buClr>
                <a:schemeClr val="dk2"/>
              </a:buClr>
              <a:buSzPct val="100000"/>
              <a:buNone/>
              <a:defRPr sz="3000">
                <a:solidFill>
                  <a:schemeClr val="dk2"/>
                </a:solidFill>
              </a:defRPr>
            </a:lvl3pPr>
            <a:lvl4pPr>
              <a:spcBef>
                <a:spcPts val="0"/>
              </a:spcBef>
              <a:buClr>
                <a:schemeClr val="dk2"/>
              </a:buClr>
              <a:buSzPct val="100000"/>
              <a:buNone/>
              <a:defRPr sz="3000">
                <a:solidFill>
                  <a:schemeClr val="dk2"/>
                </a:solidFill>
              </a:defRPr>
            </a:lvl4pPr>
            <a:lvl5pPr>
              <a:spcBef>
                <a:spcPts val="0"/>
              </a:spcBef>
              <a:buClr>
                <a:schemeClr val="dk2"/>
              </a:buClr>
              <a:buSzPct val="100000"/>
              <a:buNone/>
              <a:defRPr sz="3000">
                <a:solidFill>
                  <a:schemeClr val="dk2"/>
                </a:solidFill>
              </a:defRPr>
            </a:lvl5pPr>
            <a:lvl6pPr>
              <a:spcBef>
                <a:spcPts val="0"/>
              </a:spcBef>
              <a:buClr>
                <a:schemeClr val="dk2"/>
              </a:buClr>
              <a:buSzPct val="100000"/>
              <a:buNone/>
              <a:defRPr sz="3000">
                <a:solidFill>
                  <a:schemeClr val="dk2"/>
                </a:solidFill>
              </a:defRPr>
            </a:lvl6pPr>
            <a:lvl7pPr>
              <a:spcBef>
                <a:spcPts val="0"/>
              </a:spcBef>
              <a:buClr>
                <a:schemeClr val="dk2"/>
              </a:buClr>
              <a:buSzPct val="100000"/>
              <a:buNone/>
              <a:defRPr sz="3000">
                <a:solidFill>
                  <a:schemeClr val="dk2"/>
                </a:solidFill>
              </a:defRPr>
            </a:lvl7pPr>
            <a:lvl8pPr>
              <a:spcBef>
                <a:spcPts val="0"/>
              </a:spcBef>
              <a:buClr>
                <a:schemeClr val="dk2"/>
              </a:buClr>
              <a:buSzPct val="100000"/>
              <a:buNone/>
              <a:defRPr sz="3000">
                <a:solidFill>
                  <a:schemeClr val="dk2"/>
                </a:solidFill>
              </a:defRPr>
            </a:lvl8pPr>
            <a:lvl9pPr>
              <a:spcBef>
                <a:spcPts val="0"/>
              </a:spcBef>
              <a:buClr>
                <a:schemeClr val="dk2"/>
              </a:buClr>
              <a:buSzPct val="100000"/>
              <a:buNone/>
              <a:defRPr sz="3000">
                <a:solidFill>
                  <a:schemeClr val="dk2"/>
                </a:solidFill>
              </a:defRPr>
            </a:lvl9pPr>
          </a:lstStyle>
          <a:p/>
        </p:txBody>
      </p:sp>
      <p:sp>
        <p:nvSpPr>
          <p:cNvPr id="13" name="Shape 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 name="Shape 14"/>
        <p:cNvGrpSpPr/>
        <p:nvPr/>
      </p:nvGrpSpPr>
      <p:grpSpPr>
        <a:xfrm>
          <a:off x="0" y="0"/>
          <a:ext cx="0" cy="0"/>
          <a:chOff x="0" y="0"/>
          <a:chExt cx="0" cy="0"/>
        </a:xfrm>
      </p:grpSpPr>
      <p:sp>
        <p:nvSpPr>
          <p:cNvPr id="15" name="Shape 15"/>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16" name="Shape 16"/>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p:nvPr/>
        </p:nvSpPr>
        <p:spPr>
          <a:xfrm>
            <a:off x="0" y="0"/>
            <a:ext cx="9144000" cy="15329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22" name="Shape 22"/>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23" name="Shape 2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4" name="Shape 24"/>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5" name="Shape 25"/>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29" name="Shape 29"/>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0" name="Shape 30"/>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1" name="Shape 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2" name="Shape 32"/>
        <p:cNvGrpSpPr/>
        <p:nvPr/>
      </p:nvGrpSpPr>
      <p:grpSpPr>
        <a:xfrm>
          <a:off x="0" y="0"/>
          <a:ext cx="0" cy="0"/>
          <a:chOff x="0" y="0"/>
          <a:chExt cx="0" cy="0"/>
        </a:xfrm>
      </p:grpSpPr>
      <p:sp>
        <p:nvSpPr>
          <p:cNvPr id="33" name="Shape 33"/>
          <p:cNvSpPr txBox="1"/>
          <p:nvPr>
            <p:ph idx="1" type="body"/>
          </p:nvPr>
        </p:nvSpPr>
        <p:spPr>
          <a:xfrm>
            <a:off x="457200" y="5875078"/>
            <a:ext cx="8229600" cy="692700"/>
          </a:xfrm>
          <a:prstGeom prst="rect">
            <a:avLst/>
          </a:prstGeom>
        </p:spPr>
        <p:txBody>
          <a:bodyPr anchorCtr="0" anchor="t" bIns="91425" lIns="91425" rIns="91425" tIns="91425"/>
          <a:lstStyle>
            <a:lvl1pPr>
              <a:spcBef>
                <a:spcPts val="0"/>
              </a:spcBef>
              <a:buClr>
                <a:schemeClr val="dk2"/>
              </a:buClr>
              <a:buSzPct val="100000"/>
              <a:buNone/>
              <a:defRPr sz="1800">
                <a:solidFill>
                  <a:schemeClr val="dk2"/>
                </a:solidFill>
              </a:defRPr>
            </a:lvl1pPr>
          </a:lstStyle>
          <a:p/>
        </p:txBody>
      </p:sp>
      <p:sp>
        <p:nvSpPr>
          <p:cNvPr id="34" name="Shape 34"/>
          <p:cNvSpPr/>
          <p:nvPr/>
        </p:nvSpPr>
        <p:spPr>
          <a:xfrm>
            <a:off x="4274" y="0"/>
            <a:ext cx="9144000" cy="5875200"/>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35" name="Shape 35"/>
          <p:cNvCxnSpPr/>
          <p:nvPr/>
        </p:nvCxnSpPr>
        <p:spPr>
          <a:xfrm>
            <a:off x="0" y="5845828"/>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6" name="Shape 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dk2"/>
        </a:solidFill>
      </p:bgPr>
    </p:bg>
    <p:spTree>
      <p:nvGrpSpPr>
        <p:cNvPr id="37" name="Shape 37"/>
        <p:cNvGrpSpPr/>
        <p:nvPr/>
      </p:nvGrpSpPr>
      <p:grpSpPr>
        <a:xfrm>
          <a:off x="0" y="0"/>
          <a:ext cx="0" cy="0"/>
          <a:chOff x="0" y="0"/>
          <a:chExt cx="0" cy="0"/>
        </a:xfrm>
      </p:grpSpPr>
      <p:sp>
        <p:nvSpPr>
          <p:cNvPr id="38" name="Shape 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5.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02.png"/><Relationship Id="rId4" Type="http://schemas.openxmlformats.org/officeDocument/2006/relationships/image" Target="../media/image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02.png"/><Relationship Id="rId4" Type="http://schemas.openxmlformats.org/officeDocument/2006/relationships/image" Target="../media/image08.png"/><Relationship Id="rId5" Type="http://schemas.openxmlformats.org/officeDocument/2006/relationships/image" Target="../media/image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2.jpg"/><Relationship Id="rId4" Type="http://schemas.openxmlformats.org/officeDocument/2006/relationships/image" Target="../media/image2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2.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0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1.png"/><Relationship Id="rId4" Type="http://schemas.openxmlformats.org/officeDocument/2006/relationships/image" Target="../media/image4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6.png"/><Relationship Id="rId4" Type="http://schemas.openxmlformats.org/officeDocument/2006/relationships/image" Target="../media/image07.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6.png"/><Relationship Id="rId4" Type="http://schemas.openxmlformats.org/officeDocument/2006/relationships/image" Target="../media/image02.png"/><Relationship Id="rId5" Type="http://schemas.openxmlformats.org/officeDocument/2006/relationships/image" Target="../media/image08.png"/><Relationship Id="rId6" Type="http://schemas.openxmlformats.org/officeDocument/2006/relationships/image" Target="../media/image12.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6.png"/><Relationship Id="rId4" Type="http://schemas.openxmlformats.org/officeDocument/2006/relationships/image" Target="../media/image07.png"/><Relationship Id="rId5" Type="http://schemas.openxmlformats.org/officeDocument/2006/relationships/image" Target="../media/image09.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6.png"/><Relationship Id="rId4" Type="http://schemas.openxmlformats.org/officeDocument/2006/relationships/image" Target="../media/image15.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 Id="rId4" Type="http://schemas.openxmlformats.org/officeDocument/2006/relationships/image" Target="../media/image17.png"/><Relationship Id="rId5"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09.png"/><Relationship Id="rId4" Type="http://schemas.openxmlformats.org/officeDocument/2006/relationships/image" Target="../media/image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06.png"/><Relationship Id="rId6"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0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jpg"/><Relationship Id="rId4" Type="http://schemas.openxmlformats.org/officeDocument/2006/relationships/image" Target="../media/image18.png"/><Relationship Id="rId5"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jpg"/><Relationship Id="rId4" Type="http://schemas.openxmlformats.org/officeDocument/2006/relationships/image" Target="../media/image18.png"/><Relationship Id="rId5"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jpg"/><Relationship Id="rId4" Type="http://schemas.openxmlformats.org/officeDocument/2006/relationships/image" Target="../media/image18.png"/><Relationship Id="rId5"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jpg"/><Relationship Id="rId4" Type="http://schemas.openxmlformats.org/officeDocument/2006/relationships/image" Target="../media/image18.png"/><Relationship Id="rId5"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3.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jpg"/><Relationship Id="rId4" Type="http://schemas.openxmlformats.org/officeDocument/2006/relationships/image" Target="../media/image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1.jpg"/><Relationship Id="rId4" Type="http://schemas.openxmlformats.org/officeDocument/2006/relationships/image" Target="../media/image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1.jpg"/><Relationship Id="rId4"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jpg"/><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07.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x="0" y="0"/>
          <a:ext cx="0" cy="0"/>
          <a:chOff x="0" y="0"/>
          <a:chExt cx="0" cy="0"/>
        </a:xfrm>
      </p:grpSpPr>
      <p:sp>
        <p:nvSpPr>
          <p:cNvPr id="40" name="Shape 40"/>
          <p:cNvSpPr txBox="1"/>
          <p:nvPr>
            <p:ph type="ctrTitle"/>
          </p:nvPr>
        </p:nvSpPr>
        <p:spPr>
          <a:xfrm>
            <a:off x="685800" y="2490375"/>
            <a:ext cx="7772400" cy="2198400"/>
          </a:xfrm>
          <a:prstGeom prst="rect">
            <a:avLst/>
          </a:prstGeom>
        </p:spPr>
        <p:txBody>
          <a:bodyPr anchorCtr="0" anchor="b" bIns="91425" lIns="91425" rIns="91425" tIns="91425">
            <a:noAutofit/>
          </a:bodyPr>
          <a:lstStyle/>
          <a:p>
            <a:pPr>
              <a:spcBef>
                <a:spcPts val="0"/>
              </a:spcBef>
              <a:buNone/>
            </a:pPr>
            <a:r>
              <a:rPr lang="en"/>
              <a:t>Insurance Card</a:t>
            </a:r>
          </a:p>
        </p:txBody>
      </p:sp>
      <p:sp>
        <p:nvSpPr>
          <p:cNvPr id="41" name="Shape 41"/>
          <p:cNvSpPr txBox="1"/>
          <p:nvPr/>
        </p:nvSpPr>
        <p:spPr>
          <a:xfrm>
            <a:off x="330150" y="4836025"/>
            <a:ext cx="5708699" cy="16254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Đinh Quang Trung – SE60994 – Team Leader</a:t>
            </a:r>
          </a:p>
          <a:p>
            <a:pPr indent="-342900" lvl="0" marL="457200" rtl="0">
              <a:spcBef>
                <a:spcPts val="0"/>
              </a:spcBef>
              <a:buClr>
                <a:schemeClr val="dk2"/>
              </a:buClr>
              <a:buSzPct val="100000"/>
              <a:buChar char="-"/>
            </a:pPr>
            <a:r>
              <a:rPr lang="en" sz="1800">
                <a:solidFill>
                  <a:schemeClr val="dk2"/>
                </a:solidFill>
              </a:rPr>
              <a:t>Nguyễn Hữu Phúc – SE60749</a:t>
            </a:r>
          </a:p>
          <a:p>
            <a:pPr indent="-342900" lvl="0" marL="457200" rtl="0">
              <a:spcBef>
                <a:spcPts val="0"/>
              </a:spcBef>
              <a:buClr>
                <a:schemeClr val="dk2"/>
              </a:buClr>
              <a:buSzPct val="100000"/>
              <a:buChar char="-"/>
            </a:pPr>
            <a:r>
              <a:rPr lang="en" sz="1800">
                <a:solidFill>
                  <a:schemeClr val="dk2"/>
                </a:solidFill>
              </a:rPr>
              <a:t>Phùng Quang Minh Trí – SE60746</a:t>
            </a:r>
          </a:p>
          <a:p>
            <a:pPr indent="-342900" lvl="0" marL="457200" rtl="0">
              <a:spcBef>
                <a:spcPts val="0"/>
              </a:spcBef>
              <a:buClr>
                <a:schemeClr val="dk2"/>
              </a:buClr>
              <a:buSzPct val="100000"/>
              <a:buChar char="-"/>
            </a:pPr>
            <a:r>
              <a:rPr lang="en" sz="1800">
                <a:solidFill>
                  <a:schemeClr val="dk2"/>
                </a:solidFill>
              </a:rPr>
              <a:t>Nguyễn Chí Kha – 60351</a:t>
            </a:r>
          </a:p>
        </p:txBody>
      </p:sp>
      <p:sp>
        <p:nvSpPr>
          <p:cNvPr id="42" name="Shape 42"/>
          <p:cNvSpPr txBox="1"/>
          <p:nvPr/>
        </p:nvSpPr>
        <p:spPr>
          <a:xfrm>
            <a:off x="5927600" y="4836025"/>
            <a:ext cx="3151500" cy="2022000"/>
          </a:xfrm>
          <a:prstGeom prst="rect">
            <a:avLst/>
          </a:prstGeom>
          <a:noFill/>
          <a:ln>
            <a:noFill/>
          </a:ln>
        </p:spPr>
        <p:txBody>
          <a:bodyPr anchorCtr="0" anchor="t" bIns="91425" lIns="91425" rIns="91425" tIns="91425">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
        <p:nvSpPr>
          <p:cNvPr id="43" name="Shape 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21" name="Shape 121"/>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22" name="Shape 122"/>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23" name="Shape 123"/>
          <p:cNvGrpSpPr/>
          <p:nvPr/>
        </p:nvGrpSpPr>
        <p:grpSpPr>
          <a:xfrm>
            <a:off x="3131383" y="3277876"/>
            <a:ext cx="1209895" cy="1159522"/>
            <a:chOff x="950300" y="3316950"/>
            <a:chExt cx="1545600" cy="1481250"/>
          </a:xfrm>
        </p:grpSpPr>
        <p:pic>
          <p:nvPicPr>
            <p:cNvPr id="124" name="Shape 124"/>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5" name="Shape 125"/>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cxnSp>
        <p:nvCxnSpPr>
          <p:cNvPr id="126" name="Shape 126"/>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27" name="Shape 127"/>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28" name="Shape 1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7" name="Shape 1807"/>
        <p:cNvGrpSpPr/>
        <p:nvPr/>
      </p:nvGrpSpPr>
      <p:grpSpPr>
        <a:xfrm>
          <a:off x="0" y="0"/>
          <a:ext cx="0" cy="0"/>
          <a:chOff x="0" y="0"/>
          <a:chExt cx="0" cy="0"/>
        </a:xfrm>
      </p:grpSpPr>
      <p:sp>
        <p:nvSpPr>
          <p:cNvPr id="1808" name="Shape 180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809" name="Shape 1809"/>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810" name="Shape 181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11" name="Shape 1811"/>
          <p:cNvSpPr/>
          <p:nvPr/>
        </p:nvSpPr>
        <p:spPr>
          <a:xfrm>
            <a:off x="363350" y="5457475"/>
            <a:ext cx="8323499" cy="1143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2" name="Shape 1812"/>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3" name="Shape 1813"/>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4" name="Shape 1814"/>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5" name="Shape 1815"/>
          <p:cNvSpPr/>
          <p:nvPr/>
        </p:nvSpPr>
        <p:spPr>
          <a:xfrm>
            <a:off x="3163525" y="4609125"/>
            <a:ext cx="5227499" cy="8474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9" name="Shape 1819"/>
        <p:cNvGrpSpPr/>
        <p:nvPr/>
      </p:nvGrpSpPr>
      <p:grpSpPr>
        <a:xfrm>
          <a:off x="0" y="0"/>
          <a:ext cx="0" cy="0"/>
          <a:chOff x="0" y="0"/>
          <a:chExt cx="0" cy="0"/>
        </a:xfrm>
      </p:grpSpPr>
      <p:sp>
        <p:nvSpPr>
          <p:cNvPr id="1820" name="Shape 1820"/>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Renew contract</a:t>
            </a:r>
          </a:p>
        </p:txBody>
      </p:sp>
      <p:sp>
        <p:nvSpPr>
          <p:cNvPr id="1821" name="Shape 182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5" name="Shape 1825"/>
        <p:cNvGrpSpPr/>
        <p:nvPr/>
      </p:nvGrpSpPr>
      <p:grpSpPr>
        <a:xfrm>
          <a:off x="0" y="0"/>
          <a:ext cx="0" cy="0"/>
          <a:chOff x="0" y="0"/>
          <a:chExt cx="0" cy="0"/>
        </a:xfrm>
      </p:grpSpPr>
      <p:sp>
        <p:nvSpPr>
          <p:cNvPr id="1826" name="Shape 1826"/>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sp>
        <p:nvSpPr>
          <p:cNvPr id="1827" name="Shape 1827"/>
          <p:cNvSpPr txBox="1"/>
          <p:nvPr/>
        </p:nvSpPr>
        <p:spPr>
          <a:xfrm>
            <a:off x="2270225" y="5707125"/>
            <a:ext cx="4603500" cy="804000"/>
          </a:xfrm>
          <a:prstGeom prst="rect">
            <a:avLst/>
          </a:prstGeom>
          <a:noFill/>
          <a:ln>
            <a:noFill/>
          </a:ln>
        </p:spPr>
        <p:txBody>
          <a:bodyPr anchorCtr="0" anchor="t" bIns="91425" lIns="91425" rIns="91425" tIns="91425">
            <a:noAutofit/>
          </a:bodyPr>
          <a:lstStyle/>
          <a:p>
            <a:pPr algn="ctr">
              <a:spcBef>
                <a:spcPts val="0"/>
              </a:spcBef>
              <a:buNone/>
            </a:pPr>
            <a:r>
              <a:rPr b="1" lang="en" sz="2400"/>
              <a:t>Cannot renew contract</a:t>
            </a:r>
          </a:p>
        </p:txBody>
      </p:sp>
      <p:sp>
        <p:nvSpPr>
          <p:cNvPr id="1828" name="Shape 18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829" name="Shape 1829"/>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30" name="Shape 1830"/>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31" name="Shape 1831"/>
          <p:cNvSpPr txBox="1"/>
          <p:nvPr/>
        </p:nvSpPr>
        <p:spPr>
          <a:xfrm>
            <a:off x="3511475" y="2901450"/>
            <a:ext cx="2060700" cy="329699"/>
          </a:xfrm>
          <a:prstGeom prst="rect">
            <a:avLst/>
          </a:prstGeom>
          <a:noFill/>
          <a:ln>
            <a:noFill/>
          </a:ln>
        </p:spPr>
        <p:txBody>
          <a:bodyPr anchorCtr="0" anchor="t" bIns="91425" lIns="91425" rIns="91425" tIns="91425">
            <a:noAutofit/>
          </a:bodyPr>
          <a:lstStyle/>
          <a:p>
            <a:pPr algn="ctr">
              <a:spcBef>
                <a:spcPts val="0"/>
              </a:spcBef>
              <a:buNone/>
            </a:pPr>
            <a:r>
              <a:rPr b="1" lang="en" sz="3000"/>
              <a:t>Expired</a:t>
            </a:r>
          </a:p>
        </p:txBody>
      </p:sp>
      <p:pic>
        <p:nvPicPr>
          <p:cNvPr id="1832" name="Shape 1832"/>
          <p:cNvPicPr preferRelativeResize="0"/>
          <p:nvPr/>
        </p:nvPicPr>
        <p:blipFill>
          <a:blip r:embed="rId4">
            <a:alphaModFix/>
          </a:blip>
          <a:stretch>
            <a:fillRect/>
          </a:stretch>
        </p:blipFill>
        <p:spPr>
          <a:xfrm>
            <a:off x="5970900" y="2931129"/>
            <a:ext cx="1605350" cy="1262524"/>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6" name="Shape 1836"/>
        <p:cNvGrpSpPr/>
        <p:nvPr/>
      </p:nvGrpSpPr>
      <p:grpSpPr>
        <a:xfrm>
          <a:off x="0" y="0"/>
          <a:ext cx="0" cy="0"/>
          <a:chOff x="0" y="0"/>
          <a:chExt cx="0" cy="0"/>
        </a:xfrm>
      </p:grpSpPr>
      <p:sp>
        <p:nvSpPr>
          <p:cNvPr id="1837" name="Shape 183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sp>
        <p:nvSpPr>
          <p:cNvPr id="1838" name="Shape 18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39" name="Shape 1839"/>
          <p:cNvPicPr preferRelativeResize="0"/>
          <p:nvPr/>
        </p:nvPicPr>
        <p:blipFill rotWithShape="1">
          <a:blip r:embed="rId3">
            <a:alphaModFix amt="30000"/>
          </a:blip>
          <a:srcRect b="0" l="0" r="0" t="51102"/>
          <a:stretch/>
        </p:blipFill>
        <p:spPr>
          <a:xfrm>
            <a:off x="6287275" y="2027749"/>
            <a:ext cx="1956550" cy="1216300"/>
          </a:xfrm>
          <a:prstGeom prst="rect">
            <a:avLst/>
          </a:prstGeom>
          <a:noFill/>
          <a:ln>
            <a:noFill/>
          </a:ln>
        </p:spPr>
      </p:pic>
      <p:pic>
        <p:nvPicPr>
          <p:cNvPr id="1840" name="Shape 1840"/>
          <p:cNvPicPr preferRelativeResize="0"/>
          <p:nvPr/>
        </p:nvPicPr>
        <p:blipFill>
          <a:blip r:embed="rId3">
            <a:alphaModFix/>
          </a:blip>
          <a:stretch>
            <a:fillRect/>
          </a:stretch>
        </p:blipFill>
        <p:spPr>
          <a:xfrm>
            <a:off x="6287275" y="3244049"/>
            <a:ext cx="1956550" cy="2487474"/>
          </a:xfrm>
          <a:prstGeom prst="rect">
            <a:avLst/>
          </a:prstGeom>
          <a:noFill/>
          <a:ln>
            <a:noFill/>
          </a:ln>
        </p:spPr>
      </p:pic>
      <p:pic>
        <p:nvPicPr>
          <p:cNvPr id="1841" name="Shape 1841"/>
          <p:cNvPicPr preferRelativeResize="0"/>
          <p:nvPr/>
        </p:nvPicPr>
        <p:blipFill>
          <a:blip r:embed="rId4">
            <a:alphaModFix/>
          </a:blip>
          <a:stretch>
            <a:fillRect/>
          </a:stretch>
        </p:blipFill>
        <p:spPr>
          <a:xfrm>
            <a:off x="6444025" y="2974712"/>
            <a:ext cx="644775" cy="644775"/>
          </a:xfrm>
          <a:prstGeom prst="rect">
            <a:avLst/>
          </a:prstGeom>
          <a:noFill/>
          <a:ln>
            <a:noFill/>
          </a:ln>
        </p:spPr>
      </p:pic>
      <p:pic>
        <p:nvPicPr>
          <p:cNvPr id="1842" name="Shape 1842"/>
          <p:cNvPicPr preferRelativeResize="0"/>
          <p:nvPr/>
        </p:nvPicPr>
        <p:blipFill>
          <a:blip r:embed="rId4">
            <a:alphaModFix/>
          </a:blip>
          <a:stretch>
            <a:fillRect/>
          </a:stretch>
        </p:blipFill>
        <p:spPr>
          <a:xfrm>
            <a:off x="7599050" y="2974700"/>
            <a:ext cx="644775" cy="644775"/>
          </a:xfrm>
          <a:prstGeom prst="rect">
            <a:avLst/>
          </a:prstGeom>
          <a:noFill/>
          <a:ln>
            <a:noFill/>
          </a:ln>
        </p:spPr>
      </p:pic>
      <p:pic>
        <p:nvPicPr>
          <p:cNvPr id="1843" name="Shape 1843"/>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44" name="Shape 1844"/>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45" name="Shape 1845"/>
          <p:cNvSpPr txBox="1"/>
          <p:nvPr/>
        </p:nvSpPr>
        <p:spPr>
          <a:xfrm>
            <a:off x="3511475" y="2901450"/>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Renew</a:t>
            </a:r>
          </a:p>
        </p:txBody>
      </p:sp>
      <p:pic>
        <p:nvPicPr>
          <p:cNvPr id="1846" name="Shape 1846"/>
          <p:cNvPicPr preferRelativeResize="0"/>
          <p:nvPr/>
        </p:nvPicPr>
        <p:blipFill>
          <a:blip r:embed="rId5">
            <a:alphaModFix/>
          </a:blip>
          <a:stretch>
            <a:fillRect/>
          </a:stretch>
        </p:blipFill>
        <p:spPr>
          <a:xfrm>
            <a:off x="7873732" y="4964301"/>
            <a:ext cx="813079" cy="64477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0" name="Shape 1850"/>
        <p:cNvGrpSpPr/>
        <p:nvPr/>
      </p:nvGrpSpPr>
      <p:grpSpPr>
        <a:xfrm>
          <a:off x="0" y="0"/>
          <a:ext cx="0" cy="0"/>
          <a:chOff x="0" y="0"/>
          <a:chExt cx="0" cy="0"/>
        </a:xfrm>
      </p:grpSpPr>
      <p:sp>
        <p:nvSpPr>
          <p:cNvPr id="1851" name="Shape 185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grpSp>
        <p:nvGrpSpPr>
          <p:cNvPr id="1852" name="Shape 1852"/>
          <p:cNvGrpSpPr/>
          <p:nvPr/>
        </p:nvGrpSpPr>
        <p:grpSpPr>
          <a:xfrm>
            <a:off x="1466774" y="2726135"/>
            <a:ext cx="2352920" cy="2505646"/>
            <a:chOff x="4336144" y="2394850"/>
            <a:chExt cx="1814405" cy="1932027"/>
          </a:xfrm>
        </p:grpSpPr>
        <p:sp>
          <p:nvSpPr>
            <p:cNvPr id="1853" name="Shape 1853"/>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ContractCode</a:t>
              </a:r>
            </a:p>
            <a:p>
              <a:pPr lvl="0" rtl="0">
                <a:spcBef>
                  <a:spcPts val="0"/>
                </a:spcBef>
                <a:buNone/>
              </a:pPr>
              <a:r>
                <a:rPr lang="en" sz="2400"/>
                <a:t>StartDate</a:t>
              </a:r>
            </a:p>
            <a:p>
              <a:pPr lvl="0" rtl="0">
                <a:spcBef>
                  <a:spcPts val="0"/>
                </a:spcBef>
                <a:buNone/>
              </a:pPr>
              <a:r>
                <a:rPr lang="en" sz="2400"/>
                <a:t>ExpiredDate</a:t>
              </a:r>
            </a:p>
            <a:p>
              <a:pPr lvl="0" rtl="0">
                <a:spcBef>
                  <a:spcPts val="0"/>
                </a:spcBef>
                <a:buNone/>
              </a:pPr>
              <a:r>
                <a:rPr lang="en" sz="2400"/>
                <a:t>Status</a:t>
              </a:r>
            </a:p>
            <a:p>
              <a:pPr lvl="0" rtl="0">
                <a:spcBef>
                  <a:spcPts val="0"/>
                </a:spcBef>
                <a:buNone/>
              </a:pPr>
              <a:r>
                <a:rPr lang="en" sz="2400"/>
                <a:t>...</a:t>
              </a:r>
            </a:p>
          </p:txBody>
        </p:sp>
        <p:sp>
          <p:nvSpPr>
            <p:cNvPr id="1854" name="Shape 1854"/>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grpSp>
        <p:nvGrpSpPr>
          <p:cNvPr id="1855" name="Shape 1855"/>
          <p:cNvGrpSpPr/>
          <p:nvPr/>
        </p:nvGrpSpPr>
        <p:grpSpPr>
          <a:xfrm>
            <a:off x="3819699" y="2726135"/>
            <a:ext cx="2352920" cy="2505646"/>
            <a:chOff x="4336144" y="2394850"/>
            <a:chExt cx="1814405" cy="1932027"/>
          </a:xfrm>
        </p:grpSpPr>
        <p:sp>
          <p:nvSpPr>
            <p:cNvPr id="1856" name="Shape 1856"/>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HD0001</a:t>
              </a:r>
            </a:p>
            <a:p>
              <a:pPr lvl="0" rtl="0">
                <a:spcBef>
                  <a:spcPts val="0"/>
                </a:spcBef>
                <a:buNone/>
              </a:pPr>
              <a:r>
                <a:rPr lang="en" sz="2400"/>
                <a:t>25/08/2014</a:t>
              </a:r>
            </a:p>
            <a:p>
              <a:pPr lvl="0" rtl="0">
                <a:spcBef>
                  <a:spcPts val="0"/>
                </a:spcBef>
                <a:buNone/>
              </a:pPr>
              <a:r>
                <a:rPr lang="en" sz="2400"/>
                <a:t>25/08/2015</a:t>
              </a:r>
            </a:p>
            <a:p>
              <a:pPr lvl="0" rtl="0">
                <a:spcBef>
                  <a:spcPts val="0"/>
                </a:spcBef>
                <a:buNone/>
              </a:pPr>
              <a:r>
                <a:rPr lang="en" sz="2400"/>
                <a:t>Expired</a:t>
              </a:r>
            </a:p>
            <a:p>
              <a:pPr lvl="0" rtl="0">
                <a:spcBef>
                  <a:spcPts val="0"/>
                </a:spcBef>
                <a:buNone/>
              </a:pPr>
              <a:r>
                <a:rPr lang="en" sz="2400"/>
                <a:t>...</a:t>
              </a:r>
            </a:p>
          </p:txBody>
        </p:sp>
        <p:sp>
          <p:nvSpPr>
            <p:cNvPr id="1857" name="Shape 1857"/>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58" name="Shape 185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2" name="Shape 1862"/>
        <p:cNvGrpSpPr/>
        <p:nvPr/>
      </p:nvGrpSpPr>
      <p:grpSpPr>
        <a:xfrm>
          <a:off x="0" y="0"/>
          <a:ext cx="0" cy="0"/>
          <a:chOff x="0" y="0"/>
          <a:chExt cx="0" cy="0"/>
        </a:xfrm>
      </p:grpSpPr>
      <p:sp>
        <p:nvSpPr>
          <p:cNvPr id="1863" name="Shape 1863"/>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Renew contract</a:t>
            </a:r>
          </a:p>
        </p:txBody>
      </p:sp>
      <p:grpSp>
        <p:nvGrpSpPr>
          <p:cNvPr id="1864" name="Shape 1864"/>
          <p:cNvGrpSpPr/>
          <p:nvPr/>
        </p:nvGrpSpPr>
        <p:grpSpPr>
          <a:xfrm>
            <a:off x="1466774" y="2726135"/>
            <a:ext cx="2352920" cy="2505646"/>
            <a:chOff x="4336144" y="2394850"/>
            <a:chExt cx="1814405" cy="1932027"/>
          </a:xfrm>
        </p:grpSpPr>
        <p:sp>
          <p:nvSpPr>
            <p:cNvPr id="1865" name="Shape 1865"/>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66" name="Shape 1866"/>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67" name="Shape 1867"/>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68" name="Shape 1868"/>
          <p:cNvGrpSpPr/>
          <p:nvPr/>
        </p:nvGrpSpPr>
        <p:grpSpPr>
          <a:xfrm>
            <a:off x="3819699" y="2726135"/>
            <a:ext cx="2352920" cy="2505646"/>
            <a:chOff x="4336144" y="2394850"/>
            <a:chExt cx="1814405" cy="1932027"/>
          </a:xfrm>
        </p:grpSpPr>
        <p:sp>
          <p:nvSpPr>
            <p:cNvPr id="1869" name="Shape 1869"/>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70" name="Shape 1870"/>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71" name="Shape 1871"/>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72" name="Shape 18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6" name="Shape 1876"/>
        <p:cNvGrpSpPr/>
        <p:nvPr/>
      </p:nvGrpSpPr>
      <p:grpSpPr>
        <a:xfrm>
          <a:off x="0" y="0"/>
          <a:ext cx="0" cy="0"/>
          <a:chOff x="0" y="0"/>
          <a:chExt cx="0" cy="0"/>
        </a:xfrm>
      </p:grpSpPr>
      <p:sp>
        <p:nvSpPr>
          <p:cNvPr id="1877" name="Shape 18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grpSp>
        <p:nvGrpSpPr>
          <p:cNvPr id="1878" name="Shape 1878"/>
          <p:cNvGrpSpPr/>
          <p:nvPr/>
        </p:nvGrpSpPr>
        <p:grpSpPr>
          <a:xfrm>
            <a:off x="1466774" y="2726135"/>
            <a:ext cx="2352920" cy="2505646"/>
            <a:chOff x="4336144" y="2394850"/>
            <a:chExt cx="1814405" cy="1932027"/>
          </a:xfrm>
        </p:grpSpPr>
        <p:sp>
          <p:nvSpPr>
            <p:cNvPr id="1879" name="Shape 1879"/>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80" name="Shape 1880"/>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81" name="Shape 1881"/>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82" name="Shape 1882"/>
          <p:cNvGrpSpPr/>
          <p:nvPr/>
        </p:nvGrpSpPr>
        <p:grpSpPr>
          <a:xfrm>
            <a:off x="3819699" y="2726135"/>
            <a:ext cx="2352920" cy="2505646"/>
            <a:chOff x="4336144" y="2394850"/>
            <a:chExt cx="1814405" cy="1932027"/>
          </a:xfrm>
        </p:grpSpPr>
        <p:sp>
          <p:nvSpPr>
            <p:cNvPr id="1883" name="Shape 1883"/>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84" name="Shape 1884"/>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85" name="Shape 1885"/>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86" name="Shape 1886"/>
          <p:cNvGrpSpPr/>
          <p:nvPr/>
        </p:nvGrpSpPr>
        <p:grpSpPr>
          <a:xfrm>
            <a:off x="7014158" y="5275287"/>
            <a:ext cx="1459321" cy="1391725"/>
            <a:chOff x="4336150" y="2394850"/>
            <a:chExt cx="1814399" cy="1391725"/>
          </a:xfrm>
        </p:grpSpPr>
        <p:sp>
          <p:nvSpPr>
            <p:cNvPr id="1887" name="Shape 1887"/>
            <p:cNvSpPr/>
            <p:nvPr/>
          </p:nvSpPr>
          <p:spPr>
            <a:xfrm>
              <a:off x="4336150" y="2708975"/>
              <a:ext cx="1814399" cy="10776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rtl="0">
                <a:spcBef>
                  <a:spcPts val="0"/>
                </a:spcBef>
                <a:buNone/>
              </a:pPr>
              <a:r>
                <a:rPr lang="en"/>
                <a:t>ExpiredDate</a:t>
              </a:r>
            </a:p>
            <a:p>
              <a:pPr lvl="0" rtl="0">
                <a:spcBef>
                  <a:spcPts val="0"/>
                </a:spcBef>
                <a:buNone/>
              </a:pPr>
              <a:r>
                <a:rPr lang="en"/>
                <a:t>PaymentFee</a:t>
              </a:r>
            </a:p>
            <a:p>
              <a:pPr lvl="0" rtl="0">
                <a:spcBef>
                  <a:spcPts val="0"/>
                </a:spcBef>
                <a:buNone/>
              </a:pPr>
              <a:r>
                <a:rPr lang="en"/>
                <a:t>...</a:t>
              </a:r>
            </a:p>
          </p:txBody>
        </p:sp>
        <p:sp>
          <p:nvSpPr>
            <p:cNvPr id="1888" name="Shape 188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Payment</a:t>
              </a:r>
            </a:p>
          </p:txBody>
        </p:sp>
      </p:grpSp>
      <p:cxnSp>
        <p:nvCxnSpPr>
          <p:cNvPr id="1889" name="Shape 1889"/>
          <p:cNvCxnSpPr>
            <a:stCxn id="1879" idx="2"/>
            <a:endCxn id="1887" idx="1"/>
          </p:cNvCxnSpPr>
          <p:nvPr/>
        </p:nvCxnSpPr>
        <p:spPr>
          <a:xfrm flipH="1" rot="-5400000">
            <a:off x="4380531" y="3494481"/>
            <a:ext cx="896400" cy="4370999"/>
          </a:xfrm>
          <a:prstGeom prst="bentConnector2">
            <a:avLst/>
          </a:prstGeom>
          <a:noFill/>
          <a:ln cap="flat" cmpd="sng" w="19050">
            <a:solidFill>
              <a:schemeClr val="dk2"/>
            </a:solidFill>
            <a:prstDash val="solid"/>
            <a:round/>
            <a:headEnd len="lg" w="lg" type="none"/>
            <a:tailEnd len="lg" w="lg" type="none"/>
          </a:ln>
        </p:spPr>
      </p:cxnSp>
      <p:sp>
        <p:nvSpPr>
          <p:cNvPr id="1890" name="Shape 1890"/>
          <p:cNvSpPr txBox="1"/>
          <p:nvPr/>
        </p:nvSpPr>
        <p:spPr>
          <a:xfrm>
            <a:off x="6172625" y="5663175"/>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1891" name="Shape 1891"/>
          <p:cNvSpPr txBox="1"/>
          <p:nvPr/>
        </p:nvSpPr>
        <p:spPr>
          <a:xfrm>
            <a:off x="2643225" y="5273650"/>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1892" name="Shape 189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6" name="Shape 1896"/>
        <p:cNvGrpSpPr/>
        <p:nvPr/>
      </p:nvGrpSpPr>
      <p:grpSpPr>
        <a:xfrm>
          <a:off x="0" y="0"/>
          <a:ext cx="0" cy="0"/>
          <a:chOff x="0" y="0"/>
          <a:chExt cx="0" cy="0"/>
        </a:xfrm>
      </p:grpSpPr>
      <p:sp>
        <p:nvSpPr>
          <p:cNvPr id="1897" name="Shape 1897"/>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Renew contract</a:t>
            </a:r>
          </a:p>
        </p:txBody>
      </p:sp>
      <p:sp>
        <p:nvSpPr>
          <p:cNvPr id="1898" name="Shape 18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899" name="Shape 1899"/>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00" name="Shape 1900"/>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01" name="Shape 1901"/>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renew </a:t>
            </a:r>
            <a:r>
              <a:rPr b="1" lang="en" sz="2400"/>
              <a:t>Cao Thanh Minh</a:t>
            </a:r>
            <a:r>
              <a:rPr lang="en" sz="2400"/>
              <a:t>’s contract.</a:t>
            </a:r>
          </a:p>
        </p:txBody>
      </p:sp>
      <p:sp>
        <p:nvSpPr>
          <p:cNvPr id="1902" name="Shape 1902"/>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6" name="Shape 1906"/>
        <p:cNvGrpSpPr/>
        <p:nvPr/>
      </p:nvGrpSpPr>
      <p:grpSpPr>
        <a:xfrm>
          <a:off x="0" y="0"/>
          <a:ext cx="0" cy="0"/>
          <a:chOff x="0" y="0"/>
          <a:chExt cx="0" cy="0"/>
        </a:xfrm>
      </p:grpSpPr>
      <p:sp>
        <p:nvSpPr>
          <p:cNvPr id="1907" name="Shape 190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08" name="Shape 1908"/>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09" name="Shape 1909"/>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10" name="Shape 1910"/>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11" name="Shape 19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12" name="Shape 1912"/>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913" name="Shape 1913"/>
          <p:cNvSpPr/>
          <p:nvPr/>
        </p:nvSpPr>
        <p:spPr>
          <a:xfrm>
            <a:off x="1584725" y="4401650"/>
            <a:ext cx="2684999" cy="193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14" name="Shape 1914"/>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15" name="Shape 1915"/>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16" name="Shape 1916"/>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0" name="Shape 1920"/>
        <p:cNvGrpSpPr/>
        <p:nvPr/>
      </p:nvGrpSpPr>
      <p:grpSpPr>
        <a:xfrm>
          <a:off x="0" y="0"/>
          <a:ext cx="0" cy="0"/>
          <a:chOff x="0" y="0"/>
          <a:chExt cx="0" cy="0"/>
        </a:xfrm>
      </p:grpSpPr>
      <p:sp>
        <p:nvSpPr>
          <p:cNvPr id="1921" name="Shape 192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22" name="Shape 1922"/>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23" name="Shape 1923"/>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24" name="Shape 1924"/>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25" name="Shape 192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26" name="Shape 1926"/>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27" name="Shape 1927"/>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28" name="Shape 1928"/>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29" name="Shape 1929"/>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34" name="Shape 134"/>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35" name="Shape 135"/>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 name="Shape 136"/>
          <p:cNvGrpSpPr/>
          <p:nvPr/>
        </p:nvGrpSpPr>
        <p:grpSpPr>
          <a:xfrm>
            <a:off x="3266685" y="4540857"/>
            <a:ext cx="969455" cy="994276"/>
            <a:chOff x="6962635" y="1122320"/>
            <a:chExt cx="1238445" cy="1270154"/>
          </a:xfrm>
        </p:grpSpPr>
        <p:grpSp>
          <p:nvGrpSpPr>
            <p:cNvPr id="137" name="Shape 137"/>
            <p:cNvGrpSpPr/>
            <p:nvPr/>
          </p:nvGrpSpPr>
          <p:grpSpPr>
            <a:xfrm rot="-880933">
              <a:off x="7025919" y="1252736"/>
              <a:ext cx="1111877" cy="642612"/>
              <a:chOff x="6437825" y="1680725"/>
              <a:chExt cx="1635599" cy="945300"/>
            </a:xfrm>
          </p:grpSpPr>
          <p:sp>
            <p:nvSpPr>
              <p:cNvPr id="138" name="Shape 13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 name="Shape 13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40" name="Shape 14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41" name="Shape 141"/>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42" name="Shape 14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43" name="Shape 143"/>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44" name="Shape 144"/>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45" name="Shape 145"/>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46" name="Shape 146"/>
          <p:cNvCxnSpPr>
            <a:stCxn id="139"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grpSp>
        <p:nvGrpSpPr>
          <p:cNvPr id="147" name="Shape 147"/>
          <p:cNvGrpSpPr/>
          <p:nvPr/>
        </p:nvGrpSpPr>
        <p:grpSpPr>
          <a:xfrm>
            <a:off x="3131383" y="3277876"/>
            <a:ext cx="1209895" cy="1159522"/>
            <a:chOff x="950300" y="3316950"/>
            <a:chExt cx="1545600" cy="1481250"/>
          </a:xfrm>
        </p:grpSpPr>
        <p:pic>
          <p:nvPicPr>
            <p:cNvPr id="148" name="Shape 148"/>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49" name="Shape 149"/>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sp>
        <p:nvSpPr>
          <p:cNvPr id="150" name="Shape 1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3" name="Shape 1933"/>
        <p:cNvGrpSpPr/>
        <p:nvPr/>
      </p:nvGrpSpPr>
      <p:grpSpPr>
        <a:xfrm>
          <a:off x="0" y="0"/>
          <a:ext cx="0" cy="0"/>
          <a:chOff x="0" y="0"/>
          <a:chExt cx="0" cy="0"/>
        </a:xfrm>
      </p:grpSpPr>
      <p:sp>
        <p:nvSpPr>
          <p:cNvPr id="1934" name="Shape 193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35" name="Shape 1935"/>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36" name="Shape 1936"/>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37" name="Shape 1937"/>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38" name="Shape 19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939" name="Shape 1939"/>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40" name="Shape 1940"/>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41" name="Shape 1941"/>
          <p:cNvPicPr preferRelativeResize="0"/>
          <p:nvPr/>
        </p:nvPicPr>
        <p:blipFill>
          <a:blip r:embed="rId4">
            <a:alphaModFix/>
          </a:blip>
          <a:stretch>
            <a:fillRect/>
          </a:stretch>
        </p:blipFill>
        <p:spPr>
          <a:xfrm>
            <a:off x="1792923" y="2840371"/>
            <a:ext cx="1160049" cy="412153"/>
          </a:xfrm>
          <a:prstGeom prst="rect">
            <a:avLst/>
          </a:prstGeom>
          <a:noFill/>
          <a:ln>
            <a:noFill/>
          </a:ln>
        </p:spPr>
      </p:pic>
      <p:cxnSp>
        <p:nvCxnSpPr>
          <p:cNvPr id="1942" name="Shape 1942"/>
          <p:cNvCxnSpPr/>
          <p:nvPr/>
        </p:nvCxnSpPr>
        <p:spPr>
          <a:xfrm flipH="1" rot="10800000">
            <a:off x="5026850" y="5738224"/>
            <a:ext cx="731399" cy="468600"/>
          </a:xfrm>
          <a:prstGeom prst="straightConnector1">
            <a:avLst/>
          </a:prstGeom>
          <a:noFill/>
          <a:ln cap="flat" cmpd="sng" w="19050">
            <a:solidFill>
              <a:srgbClr val="000000"/>
            </a:solidFill>
            <a:prstDash val="dash"/>
            <a:round/>
            <a:headEnd len="lg" w="lg" type="none"/>
            <a:tailEnd len="lg" w="lg" type="none"/>
          </a:ln>
        </p:spPr>
      </p:cxnSp>
      <p:sp>
        <p:nvSpPr>
          <p:cNvPr id="1943" name="Shape 1943"/>
          <p:cNvSpPr txBox="1"/>
          <p:nvPr/>
        </p:nvSpPr>
        <p:spPr>
          <a:xfrm>
            <a:off x="3254950" y="563632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44" name="Shape 1944"/>
          <p:cNvPicPr preferRelativeResize="0"/>
          <p:nvPr/>
        </p:nvPicPr>
        <p:blipFill>
          <a:blip r:embed="rId5">
            <a:alphaModFix/>
          </a:blip>
          <a:stretch>
            <a:fillRect/>
          </a:stretch>
        </p:blipFill>
        <p:spPr>
          <a:xfrm>
            <a:off x="3556912" y="6091300"/>
            <a:ext cx="1160069" cy="412124"/>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8" name="Shape 1948"/>
        <p:cNvGrpSpPr/>
        <p:nvPr/>
      </p:nvGrpSpPr>
      <p:grpSpPr>
        <a:xfrm>
          <a:off x="0" y="0"/>
          <a:ext cx="0" cy="0"/>
          <a:chOff x="0" y="0"/>
          <a:chExt cx="0" cy="0"/>
        </a:xfrm>
      </p:grpSpPr>
      <p:sp>
        <p:nvSpPr>
          <p:cNvPr id="1949" name="Shape 194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Renew contract</a:t>
            </a:r>
          </a:p>
        </p:txBody>
      </p:sp>
      <p:pic>
        <p:nvPicPr>
          <p:cNvPr id="1950" name="Shape 1950"/>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951" name="Shape 195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52" name="Shape 1952"/>
          <p:cNvSpPr/>
          <p:nvPr/>
        </p:nvSpPr>
        <p:spPr>
          <a:xfrm>
            <a:off x="363350" y="5855300"/>
            <a:ext cx="8323499" cy="745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3" name="Shape 1953"/>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4" name="Shape 1954"/>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5" name="Shape 1955"/>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6" name="Shape 1956"/>
          <p:cNvSpPr/>
          <p:nvPr/>
        </p:nvSpPr>
        <p:spPr>
          <a:xfrm>
            <a:off x="3163525" y="4609125"/>
            <a:ext cx="5227499" cy="1226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57" name="Shape 1957"/>
          <p:cNvSpPr/>
          <p:nvPr/>
        </p:nvSpPr>
        <p:spPr>
          <a:xfrm>
            <a:off x="410250" y="5295875"/>
            <a:ext cx="2670600"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8" name="Shape 1958"/>
          <p:cNvSpPr/>
          <p:nvPr/>
        </p:nvSpPr>
        <p:spPr>
          <a:xfrm>
            <a:off x="8473575" y="5295875"/>
            <a:ext cx="213299"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9" name="Shape 1959"/>
          <p:cNvSpPr/>
          <p:nvPr/>
        </p:nvSpPr>
        <p:spPr>
          <a:xfrm>
            <a:off x="4607850" y="4809525"/>
            <a:ext cx="2368800" cy="4823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3" name="Shape 1963"/>
        <p:cNvGrpSpPr/>
        <p:nvPr/>
      </p:nvGrpSpPr>
      <p:grpSpPr>
        <a:xfrm>
          <a:off x="0" y="0"/>
          <a:ext cx="0" cy="0"/>
          <a:chOff x="0" y="0"/>
          <a:chExt cx="0" cy="0"/>
        </a:xfrm>
      </p:grpSpPr>
      <p:sp>
        <p:nvSpPr>
          <p:cNvPr id="1964" name="Shape 1964"/>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Other features</a:t>
            </a:r>
          </a:p>
        </p:txBody>
      </p:sp>
      <p:sp>
        <p:nvSpPr>
          <p:cNvPr id="1965" name="Shape 1965"/>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Manage contract: register contract / renew contract</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Notification system (web &amp; email)</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Scheduler system / Payment system</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Mobile apps: Printer App / Checker App</a:t>
            </a:r>
          </a:p>
          <a:p>
            <a:pPr lvl="0" rtl="0">
              <a:spcBef>
                <a:spcPts val="0"/>
              </a:spcBef>
              <a:buClr>
                <a:schemeClr val="dk1"/>
              </a:buClr>
              <a:buSzPct val="61111"/>
              <a:buFont typeface="Arial"/>
              <a:buNone/>
            </a:pPr>
            <a:r>
              <a:rPr b="1" lang="en" sz="1800">
                <a:solidFill>
                  <a:srgbClr val="4A86E8"/>
                </a:solidFill>
              </a:rPr>
              <a:t>⇒ </a:t>
            </a:r>
            <a:r>
              <a:rPr lang="en" sz="1800"/>
              <a:t>Manage accident/punishment information</a:t>
            </a:r>
          </a:p>
          <a:p>
            <a:pPr lvl="0" rtl="0">
              <a:spcBef>
                <a:spcPts val="0"/>
              </a:spcBef>
              <a:buClr>
                <a:schemeClr val="dk1"/>
              </a:buClr>
              <a:buSzPct val="61111"/>
              <a:buFont typeface="Arial"/>
              <a:buNone/>
            </a:pPr>
            <a:r>
              <a:rPr b="1" lang="en" sz="1800">
                <a:solidFill>
                  <a:srgbClr val="4A86E8"/>
                </a:solidFill>
              </a:rPr>
              <a:t>⇒ </a:t>
            </a:r>
            <a:r>
              <a:rPr lang="en" sz="1800"/>
              <a:t>Manage contract type &amp; price</a:t>
            </a:r>
          </a:p>
          <a:p>
            <a:pPr lvl="0" rtl="0">
              <a:spcBef>
                <a:spcPts val="0"/>
              </a:spcBef>
              <a:buClr>
                <a:schemeClr val="dk1"/>
              </a:buClr>
              <a:buSzPct val="61111"/>
              <a:buFont typeface="Arial"/>
              <a:buNone/>
            </a:pPr>
            <a:r>
              <a:rPr b="1" lang="en" sz="1800">
                <a:solidFill>
                  <a:srgbClr val="4A86E8"/>
                </a:solidFill>
              </a:rPr>
              <a:t>⇒ </a:t>
            </a:r>
            <a:r>
              <a:rPr lang="en" sz="1800"/>
              <a:t>Recycle old cards / manage published cards</a:t>
            </a:r>
          </a:p>
          <a:p>
            <a:pPr lvl="0" rtl="0">
              <a:spcBef>
                <a:spcPts val="0"/>
              </a:spcBef>
              <a:buClr>
                <a:schemeClr val="dk1"/>
              </a:buClr>
              <a:buSzPct val="61111"/>
              <a:buFont typeface="Arial"/>
              <a:buNone/>
            </a:pPr>
            <a:r>
              <a:rPr b="1" lang="en" sz="1800">
                <a:solidFill>
                  <a:srgbClr val="4A86E8"/>
                </a:solidFill>
              </a:rPr>
              <a:t>⇒ </a:t>
            </a:r>
            <a:r>
              <a:rPr lang="en" sz="1800"/>
              <a:t>Compensation system (request / resolve / import)</a:t>
            </a:r>
          </a:p>
          <a:p>
            <a:pPr lvl="0" rtl="0">
              <a:spcBef>
                <a:spcPts val="0"/>
              </a:spcBef>
              <a:buClr>
                <a:schemeClr val="dk1"/>
              </a:buClr>
              <a:buSzPct val="61111"/>
              <a:buFont typeface="Arial"/>
              <a:buNone/>
            </a:pPr>
            <a:r>
              <a:rPr b="1" lang="en" sz="1800">
                <a:solidFill>
                  <a:srgbClr val="4A86E8"/>
                </a:solidFill>
              </a:rPr>
              <a:t>⇒ </a:t>
            </a:r>
            <a:r>
              <a:rPr lang="en" sz="1800"/>
              <a:t>Request new card / claim lost card</a:t>
            </a:r>
          </a:p>
          <a:p>
            <a:pPr lvl="0" rtl="0">
              <a:spcBef>
                <a:spcPts val="0"/>
              </a:spcBef>
              <a:buClr>
                <a:schemeClr val="dk1"/>
              </a:buClr>
              <a:buSzPct val="61111"/>
              <a:buFont typeface="Arial"/>
              <a:buNone/>
            </a:pPr>
            <a:r>
              <a:rPr b="1" lang="en" sz="1800">
                <a:solidFill>
                  <a:srgbClr val="4A86E8"/>
                </a:solidFill>
              </a:rPr>
              <a:t>⇒ </a:t>
            </a:r>
            <a:r>
              <a:rPr lang="en" sz="1800"/>
              <a:t>Card access log / publish history</a:t>
            </a:r>
          </a:p>
          <a:p>
            <a:pPr lvl="0" rtl="0">
              <a:spcBef>
                <a:spcPts val="0"/>
              </a:spcBef>
              <a:buClr>
                <a:schemeClr val="dk1"/>
              </a:buClr>
              <a:buSzPct val="61111"/>
              <a:buFont typeface="Arial"/>
              <a:buNone/>
            </a:pPr>
            <a:r>
              <a:rPr b="1" lang="en" sz="1800">
                <a:solidFill>
                  <a:srgbClr val="4A86E8"/>
                </a:solidFill>
              </a:rPr>
              <a:t>⇒ </a:t>
            </a:r>
            <a:r>
              <a:rPr lang="en" sz="1800"/>
              <a:t>Configurable business rules</a:t>
            </a:r>
          </a:p>
          <a:p>
            <a:pPr lvl="0" rtl="0">
              <a:spcBef>
                <a:spcPts val="0"/>
              </a:spcBef>
              <a:buClr>
                <a:schemeClr val="dk1"/>
              </a:buClr>
              <a:buSzPct val="61111"/>
              <a:buFont typeface="Arial"/>
              <a:buNone/>
            </a:pPr>
            <a:r>
              <a:rPr b="1" lang="en" sz="1800">
                <a:solidFill>
                  <a:srgbClr val="4A86E8"/>
                </a:solidFill>
              </a:rPr>
              <a:t>⇒ </a:t>
            </a:r>
            <a:r>
              <a:rPr lang="en" sz="1800"/>
              <a:t>Manage customer / staff</a:t>
            </a:r>
          </a:p>
          <a:p>
            <a:pPr lvl="0">
              <a:spcBef>
                <a:spcPts val="0"/>
              </a:spcBef>
              <a:buNone/>
            </a:pPr>
            <a:r>
              <a:t/>
            </a:r>
            <a:endParaRPr b="1" sz="2000">
              <a:solidFill>
                <a:srgbClr val="00D900"/>
              </a:solidFill>
            </a:endParaRPr>
          </a:p>
        </p:txBody>
      </p:sp>
      <p:sp>
        <p:nvSpPr>
          <p:cNvPr id="1966" name="Shape 19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0" name="Shape 1970"/>
        <p:cNvGrpSpPr/>
        <p:nvPr/>
      </p:nvGrpSpPr>
      <p:grpSpPr>
        <a:xfrm>
          <a:off x="0" y="0"/>
          <a:ext cx="0" cy="0"/>
          <a:chOff x="0" y="0"/>
          <a:chExt cx="0" cy="0"/>
        </a:xfrm>
      </p:grpSpPr>
      <p:sp>
        <p:nvSpPr>
          <p:cNvPr id="1971" name="Shape 1971"/>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Advantages / Disadvantages</a:t>
            </a:r>
          </a:p>
        </p:txBody>
      </p:sp>
      <p:sp>
        <p:nvSpPr>
          <p:cNvPr id="1972" name="Shape 19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6" name="Shape 1976"/>
        <p:cNvGrpSpPr/>
        <p:nvPr/>
      </p:nvGrpSpPr>
      <p:grpSpPr>
        <a:xfrm>
          <a:off x="0" y="0"/>
          <a:ext cx="0" cy="0"/>
          <a:chOff x="0" y="0"/>
          <a:chExt cx="0" cy="0"/>
        </a:xfrm>
      </p:grpSpPr>
      <p:sp>
        <p:nvSpPr>
          <p:cNvPr id="1977" name="Shape 1977"/>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Advantages</a:t>
            </a:r>
          </a:p>
        </p:txBody>
      </p:sp>
      <p:sp>
        <p:nvSpPr>
          <p:cNvPr id="1978" name="Shape 1978"/>
          <p:cNvSpPr txBox="1"/>
          <p:nvPr>
            <p:ph idx="1" type="body"/>
          </p:nvPr>
        </p:nvSpPr>
        <p:spPr>
          <a:xfrm>
            <a:off x="457200" y="1798300"/>
            <a:ext cx="8229600" cy="1813499"/>
          </a:xfrm>
          <a:prstGeom prst="rect">
            <a:avLst/>
          </a:prstGeom>
        </p:spPr>
        <p:txBody>
          <a:bodyPr anchorCtr="0" anchor="t" bIns="91425" lIns="91425" rIns="91425" tIns="91425">
            <a:noAutofit/>
          </a:bodyPr>
          <a:lstStyle/>
          <a:p>
            <a:pPr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a:spcBef>
                <a:spcPts val="0"/>
              </a:spcBef>
              <a:buNone/>
            </a:pPr>
            <a:r>
              <a:t/>
            </a:r>
            <a:endParaRPr/>
          </a:p>
        </p:txBody>
      </p:sp>
      <p:sp>
        <p:nvSpPr>
          <p:cNvPr id="1979" name="Shape 19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3" name="Shape 1983"/>
        <p:cNvGrpSpPr/>
        <p:nvPr/>
      </p:nvGrpSpPr>
      <p:grpSpPr>
        <a:xfrm>
          <a:off x="0" y="0"/>
          <a:ext cx="0" cy="0"/>
          <a:chOff x="0" y="0"/>
          <a:chExt cx="0" cy="0"/>
        </a:xfrm>
      </p:grpSpPr>
      <p:sp>
        <p:nvSpPr>
          <p:cNvPr id="1984" name="Shape 198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Advantages</a:t>
            </a:r>
          </a:p>
        </p:txBody>
      </p:sp>
      <p:sp>
        <p:nvSpPr>
          <p:cNvPr id="1985" name="Shape 1985"/>
          <p:cNvSpPr txBox="1"/>
          <p:nvPr>
            <p:ph idx="1" type="body"/>
          </p:nvPr>
        </p:nvSpPr>
        <p:spPr>
          <a:xfrm>
            <a:off x="457200" y="1798300"/>
            <a:ext cx="8229600" cy="1813499"/>
          </a:xfrm>
          <a:prstGeom prst="rect">
            <a:avLst/>
          </a:prstGeom>
        </p:spPr>
        <p:txBody>
          <a:bodyPr anchorCtr="0" anchor="t" bIns="91425" lIns="91425" rIns="91425" tIns="91425">
            <a:noAutofit/>
          </a:bodyPr>
          <a:lstStyle/>
          <a:p>
            <a:pPr lvl="0"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rtl="0">
              <a:spcBef>
                <a:spcPts val="0"/>
              </a:spcBef>
              <a:buNone/>
            </a:pPr>
            <a:r>
              <a:t/>
            </a:r>
            <a:endParaRPr/>
          </a:p>
        </p:txBody>
      </p:sp>
      <p:sp>
        <p:nvSpPr>
          <p:cNvPr id="1986" name="Shape 198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87" name="Shape 1987"/>
          <p:cNvSpPr txBox="1"/>
          <p:nvPr/>
        </p:nvSpPr>
        <p:spPr>
          <a:xfrm>
            <a:off x="457200" y="3688075"/>
            <a:ext cx="8138099" cy="1371599"/>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MIC system is configurable to adapt different business rules from different companies.</a:t>
            </a:r>
          </a:p>
          <a:p>
            <a:pPr lvl="0" rtl="0">
              <a:spcBef>
                <a:spcPts val="0"/>
              </a:spcBef>
              <a:buNone/>
            </a:pPr>
            <a:r>
              <a:t/>
            </a:r>
            <a:endParaRP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1" name="Shape 1991"/>
        <p:cNvGrpSpPr/>
        <p:nvPr/>
      </p:nvGrpSpPr>
      <p:grpSpPr>
        <a:xfrm>
          <a:off x="0" y="0"/>
          <a:ext cx="0" cy="0"/>
          <a:chOff x="0" y="0"/>
          <a:chExt cx="0" cy="0"/>
        </a:xfrm>
      </p:grpSpPr>
      <p:sp>
        <p:nvSpPr>
          <p:cNvPr id="1992" name="Shape 199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Advantages</a:t>
            </a:r>
          </a:p>
        </p:txBody>
      </p:sp>
      <p:sp>
        <p:nvSpPr>
          <p:cNvPr id="1993" name="Shape 1993"/>
          <p:cNvSpPr txBox="1"/>
          <p:nvPr>
            <p:ph idx="1" type="body"/>
          </p:nvPr>
        </p:nvSpPr>
        <p:spPr>
          <a:xfrm>
            <a:off x="457200" y="1798300"/>
            <a:ext cx="8229600" cy="1813499"/>
          </a:xfrm>
          <a:prstGeom prst="rect">
            <a:avLst/>
          </a:prstGeom>
        </p:spPr>
        <p:txBody>
          <a:bodyPr anchorCtr="0" anchor="t" bIns="91425" lIns="91425" rIns="91425" tIns="91425">
            <a:noAutofit/>
          </a:bodyPr>
          <a:lstStyle/>
          <a:p>
            <a:pPr lvl="0"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rtl="0">
              <a:spcBef>
                <a:spcPts val="0"/>
              </a:spcBef>
              <a:buNone/>
            </a:pPr>
            <a:r>
              <a:t/>
            </a:r>
            <a:endParaRPr/>
          </a:p>
        </p:txBody>
      </p:sp>
      <p:sp>
        <p:nvSpPr>
          <p:cNvPr id="1994" name="Shape 199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95" name="Shape 1995"/>
          <p:cNvSpPr txBox="1"/>
          <p:nvPr/>
        </p:nvSpPr>
        <p:spPr>
          <a:xfrm>
            <a:off x="457200" y="3688075"/>
            <a:ext cx="8138099" cy="1371599"/>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MIC system is configurable to adapt different business rules from different companies.</a:t>
            </a:r>
          </a:p>
          <a:p>
            <a:pPr lvl="0" rtl="0">
              <a:spcBef>
                <a:spcPts val="0"/>
              </a:spcBef>
              <a:buNone/>
            </a:pPr>
            <a:r>
              <a:t/>
            </a:r>
            <a:endParaRPr/>
          </a:p>
        </p:txBody>
      </p:sp>
      <p:sp>
        <p:nvSpPr>
          <p:cNvPr id="1996" name="Shape 1996"/>
          <p:cNvSpPr txBox="1"/>
          <p:nvPr/>
        </p:nvSpPr>
        <p:spPr>
          <a:xfrm>
            <a:off x="457200" y="5220600"/>
            <a:ext cx="7916700" cy="914400"/>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Designed to scale to larger models with multiple insurance services.</a:t>
            </a: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0" name="Shape 2000"/>
        <p:cNvGrpSpPr/>
        <p:nvPr/>
      </p:nvGrpSpPr>
      <p:grpSpPr>
        <a:xfrm>
          <a:off x="0" y="0"/>
          <a:ext cx="0" cy="0"/>
          <a:chOff x="0" y="0"/>
          <a:chExt cx="0" cy="0"/>
        </a:xfrm>
      </p:grpSpPr>
      <p:sp>
        <p:nvSpPr>
          <p:cNvPr id="2001" name="Shape 200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Disadvantages</a:t>
            </a:r>
          </a:p>
        </p:txBody>
      </p:sp>
      <p:sp>
        <p:nvSpPr>
          <p:cNvPr id="2002" name="Shape 2002"/>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03" name="Shape 200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7" name="Shape 2007"/>
        <p:cNvGrpSpPr/>
        <p:nvPr/>
      </p:nvGrpSpPr>
      <p:grpSpPr>
        <a:xfrm>
          <a:off x="0" y="0"/>
          <a:ext cx="0" cy="0"/>
          <a:chOff x="0" y="0"/>
          <a:chExt cx="0" cy="0"/>
        </a:xfrm>
      </p:grpSpPr>
      <p:sp>
        <p:nvSpPr>
          <p:cNvPr id="2008" name="Shape 200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Disadvantages</a:t>
            </a:r>
          </a:p>
        </p:txBody>
      </p:sp>
      <p:sp>
        <p:nvSpPr>
          <p:cNvPr id="2009" name="Shape 2009"/>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10" name="Shape 201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11" name="Shape 2011"/>
          <p:cNvSpPr txBox="1"/>
          <p:nvPr/>
        </p:nvSpPr>
        <p:spPr>
          <a:xfrm>
            <a:off x="457200" y="3444350"/>
            <a:ext cx="7833299" cy="11430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Checker devices are required to connect to the internet to check card.</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5" name="Shape 2015"/>
        <p:cNvGrpSpPr/>
        <p:nvPr/>
      </p:nvGrpSpPr>
      <p:grpSpPr>
        <a:xfrm>
          <a:off x="0" y="0"/>
          <a:ext cx="0" cy="0"/>
          <a:chOff x="0" y="0"/>
          <a:chExt cx="0" cy="0"/>
        </a:xfrm>
      </p:grpSpPr>
      <p:sp>
        <p:nvSpPr>
          <p:cNvPr id="2016" name="Shape 201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Disadvantages</a:t>
            </a:r>
          </a:p>
        </p:txBody>
      </p:sp>
      <p:sp>
        <p:nvSpPr>
          <p:cNvPr id="2017" name="Shape 2017"/>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18" name="Shape 201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19" name="Shape 2019"/>
          <p:cNvSpPr txBox="1"/>
          <p:nvPr/>
        </p:nvSpPr>
        <p:spPr>
          <a:xfrm>
            <a:off x="457200" y="3444350"/>
            <a:ext cx="7833299" cy="11430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Checker devices are required to connect to the internet to check card.</a:t>
            </a:r>
          </a:p>
        </p:txBody>
      </p:sp>
      <p:sp>
        <p:nvSpPr>
          <p:cNvPr id="2020" name="Shape 2020"/>
          <p:cNvSpPr txBox="1"/>
          <p:nvPr/>
        </p:nvSpPr>
        <p:spPr>
          <a:xfrm>
            <a:off x="457200" y="4824250"/>
            <a:ext cx="7635299" cy="14022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Accident / punishment information is currently not used to calculate the compensation fee.</a:t>
            </a:r>
          </a:p>
          <a:p>
            <a:pPr lvl="0" rtl="0">
              <a:spcBef>
                <a:spcPts val="0"/>
              </a:spcBef>
              <a:buNone/>
            </a:pPr>
            <a:r>
              <a:t/>
            </a:r>
            <a:endParaRPr>
              <a:solidFill>
                <a:schemeClr val="dk1"/>
              </a:solidFill>
            </a:endParaRPr>
          </a:p>
          <a:p>
            <a:pPr lvl="0" rt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56" name="Shape 156"/>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57" name="Shape 157"/>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58" name="Shape 158"/>
          <p:cNvGrpSpPr/>
          <p:nvPr/>
        </p:nvGrpSpPr>
        <p:grpSpPr>
          <a:xfrm>
            <a:off x="4282776" y="2967121"/>
            <a:ext cx="1399768" cy="1283400"/>
            <a:chOff x="2841325" y="2799900"/>
            <a:chExt cx="1788155" cy="1639500"/>
          </a:xfrm>
        </p:grpSpPr>
        <p:pic>
          <p:nvPicPr>
            <p:cNvPr id="159" name="Shape 159"/>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0" name="Shape 160"/>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61" name="Shape 161"/>
          <p:cNvGrpSpPr/>
          <p:nvPr/>
        </p:nvGrpSpPr>
        <p:grpSpPr>
          <a:xfrm>
            <a:off x="3131383" y="3277876"/>
            <a:ext cx="1209895" cy="1159522"/>
            <a:chOff x="950300" y="3316950"/>
            <a:chExt cx="1545600" cy="1481250"/>
          </a:xfrm>
        </p:grpSpPr>
        <p:pic>
          <p:nvPicPr>
            <p:cNvPr id="162" name="Shape 162"/>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3" name="Shape 163"/>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64" name="Shape 164"/>
          <p:cNvGrpSpPr/>
          <p:nvPr/>
        </p:nvGrpSpPr>
        <p:grpSpPr>
          <a:xfrm>
            <a:off x="3266685" y="4540857"/>
            <a:ext cx="969455" cy="994276"/>
            <a:chOff x="6962635" y="1122320"/>
            <a:chExt cx="1238445" cy="1270154"/>
          </a:xfrm>
        </p:grpSpPr>
        <p:grpSp>
          <p:nvGrpSpPr>
            <p:cNvPr id="165" name="Shape 165"/>
            <p:cNvGrpSpPr/>
            <p:nvPr/>
          </p:nvGrpSpPr>
          <p:grpSpPr>
            <a:xfrm rot="-880933">
              <a:off x="7025919" y="1252736"/>
              <a:ext cx="1111877" cy="642612"/>
              <a:chOff x="6437825" y="1680725"/>
              <a:chExt cx="1635599" cy="945300"/>
            </a:xfrm>
          </p:grpSpPr>
          <p:sp>
            <p:nvSpPr>
              <p:cNvPr id="166" name="Shape 16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7" name="Shape 16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68" name="Shape 16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69" name="Shape 169"/>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70" name="Shape 17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71" name="Shape 171"/>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72" name="Shape 172"/>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173" name="Shape 173"/>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174" name="Shape 174"/>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75" name="Shape 175"/>
          <p:cNvCxnSpPr>
            <a:stCxn id="167"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176" name="Shape 1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7" name="Shape 177"/>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4" name="Shape 2024"/>
        <p:cNvGrpSpPr/>
        <p:nvPr/>
      </p:nvGrpSpPr>
      <p:grpSpPr>
        <a:xfrm>
          <a:off x="0" y="0"/>
          <a:ext cx="0" cy="0"/>
          <a:chOff x="0" y="0"/>
          <a:chExt cx="0" cy="0"/>
        </a:xfrm>
      </p:grpSpPr>
      <p:sp>
        <p:nvSpPr>
          <p:cNvPr id="2025" name="Shape 2025"/>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Future plans</a:t>
            </a:r>
          </a:p>
        </p:txBody>
      </p:sp>
      <p:sp>
        <p:nvSpPr>
          <p:cNvPr id="2026" name="Shape 20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0" name="Shape 2030"/>
        <p:cNvGrpSpPr/>
        <p:nvPr/>
      </p:nvGrpSpPr>
      <p:grpSpPr>
        <a:xfrm>
          <a:off x="0" y="0"/>
          <a:ext cx="0" cy="0"/>
          <a:chOff x="0" y="0"/>
          <a:chExt cx="0" cy="0"/>
        </a:xfrm>
      </p:grpSpPr>
      <p:sp>
        <p:nvSpPr>
          <p:cNvPr id="2031" name="Shape 203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Future plans</a:t>
            </a:r>
          </a:p>
        </p:txBody>
      </p:sp>
      <p:pic>
        <p:nvPicPr>
          <p:cNvPr id="2032" name="Shape 2032"/>
          <p:cNvPicPr preferRelativeResize="0"/>
          <p:nvPr/>
        </p:nvPicPr>
        <p:blipFill rotWithShape="1">
          <a:blip r:embed="rId3">
            <a:alphaModFix/>
          </a:blip>
          <a:srcRect b="0" l="0" r="0" t="15931"/>
          <a:stretch/>
        </p:blipFill>
        <p:spPr>
          <a:xfrm>
            <a:off x="697250" y="2670725"/>
            <a:ext cx="4721176" cy="3790275"/>
          </a:xfrm>
          <a:prstGeom prst="rect">
            <a:avLst/>
          </a:prstGeom>
          <a:noFill/>
          <a:ln>
            <a:noFill/>
          </a:ln>
        </p:spPr>
      </p:pic>
      <p:sp>
        <p:nvSpPr>
          <p:cNvPr id="2033" name="Shape 20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034" name="Shape 2034"/>
          <p:cNvSpPr txBox="1"/>
          <p:nvPr/>
        </p:nvSpPr>
        <p:spPr>
          <a:xfrm>
            <a:off x="3014100" y="1714487"/>
            <a:ext cx="3115799" cy="659399"/>
          </a:xfrm>
          <a:prstGeom prst="rect">
            <a:avLst/>
          </a:prstGeom>
          <a:noFill/>
          <a:ln>
            <a:noFill/>
          </a:ln>
        </p:spPr>
        <p:txBody>
          <a:bodyPr anchorCtr="0" anchor="t" bIns="91425" lIns="91425" rIns="91425" tIns="91425">
            <a:noAutofit/>
          </a:bodyPr>
          <a:lstStyle/>
          <a:p>
            <a:pPr algn="ctr">
              <a:spcBef>
                <a:spcPts val="0"/>
              </a:spcBef>
              <a:buNone/>
            </a:pPr>
            <a:r>
              <a:rPr b="1" lang="en" sz="1800"/>
              <a:t>Isolated Single Service Deployment Model</a:t>
            </a:r>
          </a:p>
        </p:txBody>
      </p:sp>
      <p:sp>
        <p:nvSpPr>
          <p:cNvPr id="2035" name="Shape 2035"/>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36" name="Shape 2036"/>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Clr>
                <a:schemeClr val="dk1"/>
              </a:buClr>
              <a:buSzPct val="36666"/>
              <a:buFont typeface="Arial"/>
              <a:buNone/>
            </a:pPr>
            <a:r>
              <a:rPr lang="en" sz="3000">
                <a:solidFill>
                  <a:schemeClr val="dk1"/>
                </a:solidFill>
              </a:rPr>
              <a:t>Company A</a:t>
            </a:r>
          </a:p>
          <a:p>
            <a:pPr lvl="0" rtl="0">
              <a:spcBef>
                <a:spcPts val="0"/>
              </a:spcBef>
              <a:buClr>
                <a:schemeClr val="dk1"/>
              </a:buClr>
              <a:buSzPct val="36666"/>
              <a:buFont typeface="Arial"/>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Clr>
                <a:schemeClr val="dk1"/>
              </a:buClr>
              <a:buSzPct val="36666"/>
              <a:buFont typeface="Arial"/>
              <a:buNone/>
            </a:pPr>
            <a:r>
              <a:rPr lang="en" sz="3000">
                <a:solidFill>
                  <a:schemeClr val="dk1"/>
                </a:solidFill>
              </a:rPr>
              <a:t>Company D</a:t>
            </a:r>
          </a:p>
          <a:p>
            <a:pPr rtl="0">
              <a:spcBef>
                <a:spcPts val="0"/>
              </a:spcBef>
              <a:buNone/>
            </a:pPr>
            <a:r>
              <a:rPr lang="en" sz="3000"/>
              <a:t>...</a:t>
            </a:r>
          </a:p>
          <a:p>
            <a:pPr>
              <a:spcBef>
                <a:spcPts val="0"/>
              </a:spcBef>
              <a:buNone/>
            </a:pPr>
            <a:r>
              <a:t/>
            </a:r>
            <a:endParaRPr sz="3000"/>
          </a:p>
        </p:txBody>
      </p:sp>
      <p:cxnSp>
        <p:nvCxnSpPr>
          <p:cNvPr id="2037" name="Shape 2037"/>
          <p:cNvCxnSpPr>
            <a:stCxn id="2035"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2038" name="Shape 2038"/>
          <p:cNvCxnSpPr>
            <a:stCxn id="2035"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2039" name="Shape 2039"/>
          <p:cNvCxnSpPr>
            <a:stCxn id="2035"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2040" name="Shape 2040"/>
          <p:cNvCxnSpPr>
            <a:stCxn id="2035"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2041" name="Shape 2041"/>
          <p:cNvCxnSpPr>
            <a:stCxn id="2035"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2042" name="Shape 2042"/>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2043" name="Shape 2043"/>
          <p:cNvSpPr txBox="1"/>
          <p:nvPr/>
        </p:nvSpPr>
        <p:spPr>
          <a:xfrm>
            <a:off x="5318450" y="6148400"/>
            <a:ext cx="2548500" cy="312599"/>
          </a:xfrm>
          <a:prstGeom prst="rect">
            <a:avLst/>
          </a:prstGeom>
          <a:noFill/>
          <a:ln>
            <a:noFill/>
          </a:ln>
        </p:spPr>
        <p:txBody>
          <a:bodyPr anchorCtr="0" anchor="t" bIns="91425" lIns="91425" rIns="91425" tIns="91425">
            <a:noAutofit/>
          </a:bodyPr>
          <a:lstStyle/>
          <a:p>
            <a:pPr>
              <a:spcBef>
                <a:spcPts val="0"/>
              </a:spcBef>
              <a:buNone/>
            </a:pPr>
            <a:r>
              <a:rPr lang="en" sz="1800"/>
              <a:t>Deploy to company</a:t>
            </a:r>
          </a:p>
        </p:txBody>
      </p: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7" name="Shape 2047"/>
        <p:cNvGrpSpPr/>
        <p:nvPr/>
      </p:nvGrpSpPr>
      <p:grpSpPr>
        <a:xfrm>
          <a:off x="0" y="0"/>
          <a:ext cx="0" cy="0"/>
          <a:chOff x="0" y="0"/>
          <a:chExt cx="0" cy="0"/>
        </a:xfrm>
      </p:grpSpPr>
      <p:sp>
        <p:nvSpPr>
          <p:cNvPr id="2048" name="Shape 2048"/>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49" name="Shape 2049"/>
          <p:cNvPicPr preferRelativeResize="0"/>
          <p:nvPr/>
        </p:nvPicPr>
        <p:blipFill>
          <a:blip r:embed="rId3">
            <a:alphaModFix/>
          </a:blip>
          <a:stretch>
            <a:fillRect/>
          </a:stretch>
        </p:blipFill>
        <p:spPr>
          <a:xfrm>
            <a:off x="76200" y="2088267"/>
            <a:ext cx="8991602" cy="3810982"/>
          </a:xfrm>
          <a:prstGeom prst="rect">
            <a:avLst/>
          </a:prstGeom>
          <a:noFill/>
          <a:ln>
            <a:noFill/>
          </a:ln>
        </p:spPr>
      </p:pic>
      <p:sp>
        <p:nvSpPr>
          <p:cNvPr id="2050" name="Shape 20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4" name="Shape 2054"/>
        <p:cNvGrpSpPr/>
        <p:nvPr/>
      </p:nvGrpSpPr>
      <p:grpSpPr>
        <a:xfrm>
          <a:off x="0" y="0"/>
          <a:ext cx="0" cy="0"/>
          <a:chOff x="0" y="0"/>
          <a:chExt cx="0" cy="0"/>
        </a:xfrm>
      </p:grpSpPr>
      <p:pic>
        <p:nvPicPr>
          <p:cNvPr id="2055" name="Shape 2055"/>
          <p:cNvPicPr preferRelativeResize="0"/>
          <p:nvPr/>
        </p:nvPicPr>
        <p:blipFill rotWithShape="1">
          <a:blip r:embed="rId3">
            <a:alphaModFix/>
          </a:blip>
          <a:srcRect b="0" l="0" r="0" t="18314"/>
          <a:stretch/>
        </p:blipFill>
        <p:spPr>
          <a:xfrm>
            <a:off x="807537" y="2638051"/>
            <a:ext cx="4323225" cy="3855625"/>
          </a:xfrm>
          <a:prstGeom prst="rect">
            <a:avLst/>
          </a:prstGeom>
          <a:noFill/>
          <a:ln>
            <a:noFill/>
          </a:ln>
        </p:spPr>
      </p:pic>
      <p:sp>
        <p:nvSpPr>
          <p:cNvPr id="2056" name="Shape 2056"/>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57" name="Shape 2057"/>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None/>
            </a:pPr>
            <a:r>
              <a:rPr lang="en" sz="3000">
                <a:solidFill>
                  <a:schemeClr val="dk1"/>
                </a:solidFill>
              </a:rPr>
              <a:t>Company A</a:t>
            </a:r>
          </a:p>
          <a:p>
            <a:pPr lvl="0" rtl="0">
              <a:spcBef>
                <a:spcPts val="0"/>
              </a:spcBef>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None/>
            </a:pPr>
            <a:r>
              <a:rPr lang="en" sz="3000">
                <a:solidFill>
                  <a:schemeClr val="dk1"/>
                </a:solidFill>
              </a:rPr>
              <a:t>Company D</a:t>
            </a:r>
          </a:p>
          <a:p>
            <a:pPr lvl="0" rtl="0">
              <a:spcBef>
                <a:spcPts val="0"/>
              </a:spcBef>
              <a:buNone/>
            </a:pPr>
            <a:r>
              <a:rPr lang="en" sz="3000"/>
              <a:t>...</a:t>
            </a:r>
          </a:p>
          <a:p>
            <a:pPr lvl="0" rtl="0">
              <a:spcBef>
                <a:spcPts val="0"/>
              </a:spcBef>
              <a:buNone/>
            </a:pPr>
            <a:r>
              <a:t/>
            </a:r>
            <a:endParaRPr sz="3000"/>
          </a:p>
        </p:txBody>
      </p:sp>
      <p:cxnSp>
        <p:nvCxnSpPr>
          <p:cNvPr id="2058" name="Shape 2058"/>
          <p:cNvCxnSpPr>
            <a:stCxn id="2056"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2059" name="Shape 2059"/>
          <p:cNvCxnSpPr>
            <a:stCxn id="2056"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2060" name="Shape 2060"/>
          <p:cNvCxnSpPr>
            <a:stCxn id="2056"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2061" name="Shape 2061"/>
          <p:cNvCxnSpPr>
            <a:stCxn id="2056"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2062" name="Shape 2062"/>
          <p:cNvCxnSpPr>
            <a:stCxn id="2056"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2063" name="Shape 2063"/>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2064" name="Shape 2064"/>
          <p:cNvSpPr txBox="1"/>
          <p:nvPr/>
        </p:nvSpPr>
        <p:spPr>
          <a:xfrm>
            <a:off x="5318450" y="6148400"/>
            <a:ext cx="2548500" cy="312599"/>
          </a:xfrm>
          <a:prstGeom prst="rect">
            <a:avLst/>
          </a:prstGeom>
          <a:noFill/>
          <a:ln>
            <a:noFill/>
          </a:ln>
        </p:spPr>
        <p:txBody>
          <a:bodyPr anchorCtr="0" anchor="t" bIns="91425" lIns="91425" rIns="91425" tIns="91425">
            <a:noAutofit/>
          </a:bodyPr>
          <a:lstStyle/>
          <a:p>
            <a:pPr lvl="0" rtl="0">
              <a:spcBef>
                <a:spcPts val="0"/>
              </a:spcBef>
              <a:buNone/>
            </a:pPr>
            <a:r>
              <a:rPr lang="en" sz="1800"/>
              <a:t>Deploy to company</a:t>
            </a:r>
          </a:p>
        </p:txBody>
      </p:sp>
      <p:sp>
        <p:nvSpPr>
          <p:cNvPr id="2065" name="Shape 206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sp>
        <p:nvSpPr>
          <p:cNvPr id="2066" name="Shape 20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067" name="Shape 2067"/>
          <p:cNvSpPr txBox="1"/>
          <p:nvPr/>
        </p:nvSpPr>
        <p:spPr>
          <a:xfrm>
            <a:off x="3137700" y="1677437"/>
            <a:ext cx="2868600" cy="650999"/>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b="1" lang="en" sz="1800">
                <a:solidFill>
                  <a:schemeClr val="dk1"/>
                </a:solidFill>
              </a:rPr>
              <a:t>Isolated Multiple Service Deployment Model</a:t>
            </a:r>
          </a:p>
          <a:p>
            <a:pPr>
              <a:spcBef>
                <a:spcPts val="0"/>
              </a:spcBef>
              <a:buNone/>
            </a:pPr>
            <a:r>
              <a:t/>
            </a:r>
            <a:endParaRPr/>
          </a:p>
        </p:txBody>
      </p:sp>
      <p:grpSp>
        <p:nvGrpSpPr>
          <p:cNvPr id="2068" name="Shape 2068"/>
          <p:cNvGrpSpPr/>
          <p:nvPr/>
        </p:nvGrpSpPr>
        <p:grpSpPr>
          <a:xfrm>
            <a:off x="3567924" y="3099107"/>
            <a:ext cx="1159874" cy="964837"/>
            <a:chOff x="6841007" y="1122320"/>
            <a:chExt cx="1481700" cy="1232546"/>
          </a:xfrm>
        </p:grpSpPr>
        <p:grpSp>
          <p:nvGrpSpPr>
            <p:cNvPr id="2069" name="Shape 2069"/>
            <p:cNvGrpSpPr/>
            <p:nvPr/>
          </p:nvGrpSpPr>
          <p:grpSpPr>
            <a:xfrm rot="-880933">
              <a:off x="7025919" y="1252736"/>
              <a:ext cx="1111877" cy="642612"/>
              <a:chOff x="6437825" y="1680725"/>
              <a:chExt cx="1635599" cy="945300"/>
            </a:xfrm>
          </p:grpSpPr>
          <p:sp>
            <p:nvSpPr>
              <p:cNvPr id="2070" name="Shape 207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71" name="Shape 207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72" name="Shape 207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73" name="Shape 2073"/>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74" name="Shape 2074"/>
            <p:cNvSpPr txBox="1"/>
            <p:nvPr/>
          </p:nvSpPr>
          <p:spPr>
            <a:xfrm>
              <a:off x="6841007" y="2025767"/>
              <a:ext cx="1481700" cy="329100"/>
            </a:xfrm>
            <a:prstGeom prst="rect">
              <a:avLst/>
            </a:prstGeom>
            <a:noFill/>
            <a:ln>
              <a:noFill/>
            </a:ln>
          </p:spPr>
          <p:txBody>
            <a:bodyPr anchorCtr="0" anchor="t" bIns="91425" lIns="91425" rIns="91425" tIns="91425">
              <a:noAutofit/>
            </a:bodyPr>
            <a:lstStyle/>
            <a:p>
              <a:pPr lvl="0" rtl="0" algn="ctr">
                <a:spcBef>
                  <a:spcPts val="0"/>
                </a:spcBef>
                <a:buNone/>
              </a:pPr>
              <a:r>
                <a:rPr b="1" lang="en" sz="1200"/>
                <a:t>Only 1 card</a:t>
              </a:r>
            </a:p>
          </p:txBody>
        </p:sp>
      </p:grpSp>
      <p:grpSp>
        <p:nvGrpSpPr>
          <p:cNvPr id="2075" name="Shape 2075"/>
          <p:cNvGrpSpPr/>
          <p:nvPr/>
        </p:nvGrpSpPr>
        <p:grpSpPr>
          <a:xfrm>
            <a:off x="3361080" y="4221046"/>
            <a:ext cx="1573578" cy="197233"/>
            <a:chOff x="6289251" y="2193500"/>
            <a:chExt cx="3057273" cy="383200"/>
          </a:xfrm>
        </p:grpSpPr>
        <p:sp>
          <p:nvSpPr>
            <p:cNvPr id="2076" name="Shape 2076"/>
            <p:cNvSpPr/>
            <p:nvPr/>
          </p:nvSpPr>
          <p:spPr>
            <a:xfrm>
              <a:off x="6289251"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sp>
          <p:nvSpPr>
            <p:cNvPr id="2077" name="Shape 2077"/>
            <p:cNvSpPr/>
            <p:nvPr/>
          </p:nvSpPr>
          <p:spPr>
            <a:xfrm flipH="1">
              <a:off x="7813150"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gr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1" name="Shape 2081"/>
        <p:cNvGrpSpPr/>
        <p:nvPr/>
      </p:nvGrpSpPr>
      <p:grpSpPr>
        <a:xfrm>
          <a:off x="0" y="0"/>
          <a:ext cx="0" cy="0"/>
          <a:chOff x="0" y="0"/>
          <a:chExt cx="0" cy="0"/>
        </a:xfrm>
      </p:grpSpPr>
      <p:sp>
        <p:nvSpPr>
          <p:cNvPr id="2082" name="Shape 208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83" name="Shape 2083"/>
          <p:cNvPicPr preferRelativeResize="0"/>
          <p:nvPr/>
        </p:nvPicPr>
        <p:blipFill>
          <a:blip r:embed="rId3">
            <a:alphaModFix/>
          </a:blip>
          <a:stretch>
            <a:fillRect/>
          </a:stretch>
        </p:blipFill>
        <p:spPr>
          <a:xfrm>
            <a:off x="1341238" y="1595249"/>
            <a:ext cx="6461527" cy="5262751"/>
          </a:xfrm>
          <a:prstGeom prst="rect">
            <a:avLst/>
          </a:prstGeom>
          <a:noFill/>
          <a:ln>
            <a:noFill/>
          </a:ln>
        </p:spPr>
      </p:pic>
      <p:sp>
        <p:nvSpPr>
          <p:cNvPr id="2084" name="Shape 208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8" name="Shape 2088"/>
        <p:cNvGrpSpPr/>
        <p:nvPr/>
      </p:nvGrpSpPr>
      <p:grpSpPr>
        <a:xfrm>
          <a:off x="0" y="0"/>
          <a:ext cx="0" cy="0"/>
          <a:chOff x="0" y="0"/>
          <a:chExt cx="0" cy="0"/>
        </a:xfrm>
      </p:grpSpPr>
      <p:sp>
        <p:nvSpPr>
          <p:cNvPr id="2089" name="Shape 208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pic>
        <p:nvPicPr>
          <p:cNvPr id="2090" name="Shape 2090"/>
          <p:cNvPicPr preferRelativeResize="0"/>
          <p:nvPr/>
        </p:nvPicPr>
        <p:blipFill>
          <a:blip r:embed="rId3">
            <a:alphaModFix/>
          </a:blip>
          <a:stretch>
            <a:fillRect/>
          </a:stretch>
        </p:blipFill>
        <p:spPr>
          <a:xfrm>
            <a:off x="1036475" y="1606374"/>
            <a:ext cx="7289875" cy="5027624"/>
          </a:xfrm>
          <a:prstGeom prst="rect">
            <a:avLst/>
          </a:prstGeom>
          <a:noFill/>
          <a:ln>
            <a:noFill/>
          </a:ln>
        </p:spPr>
      </p:pic>
      <p:sp>
        <p:nvSpPr>
          <p:cNvPr id="2091" name="Shape 209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5" name="Shape 2095"/>
        <p:cNvGrpSpPr/>
        <p:nvPr/>
      </p:nvGrpSpPr>
      <p:grpSpPr>
        <a:xfrm>
          <a:off x="0" y="0"/>
          <a:ext cx="0" cy="0"/>
          <a:chOff x="0" y="0"/>
          <a:chExt cx="0" cy="0"/>
        </a:xfrm>
      </p:grpSpPr>
      <p:sp>
        <p:nvSpPr>
          <p:cNvPr id="2096" name="Shape 2096"/>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97" name="Shape 2097"/>
          <p:cNvPicPr preferRelativeResize="0"/>
          <p:nvPr/>
        </p:nvPicPr>
        <p:blipFill>
          <a:blip r:embed="rId3">
            <a:alphaModFix/>
          </a:blip>
          <a:stretch>
            <a:fillRect/>
          </a:stretch>
        </p:blipFill>
        <p:spPr>
          <a:xfrm>
            <a:off x="0" y="1723713"/>
            <a:ext cx="9143997" cy="4875170"/>
          </a:xfrm>
          <a:prstGeom prst="rect">
            <a:avLst/>
          </a:prstGeom>
          <a:noFill/>
          <a:ln>
            <a:noFill/>
          </a:ln>
        </p:spPr>
      </p:pic>
      <p:sp>
        <p:nvSpPr>
          <p:cNvPr id="2098" name="Shape 20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2099" name="Shape 2099"/>
          <p:cNvPicPr preferRelativeResize="0"/>
          <p:nvPr/>
        </p:nvPicPr>
        <p:blipFill rotWithShape="1">
          <a:blip r:embed="rId4">
            <a:alphaModFix/>
          </a:blip>
          <a:srcRect b="53251" l="1871" r="56543" t="5086"/>
          <a:stretch/>
        </p:blipFill>
        <p:spPr>
          <a:xfrm>
            <a:off x="6198575" y="1723725"/>
            <a:ext cx="2883573" cy="2352951"/>
          </a:xfrm>
          <a:prstGeom prst="rect">
            <a:avLst/>
          </a:prstGeom>
          <a:noFill/>
          <a:ln>
            <a:noFill/>
          </a:ln>
        </p:spPr>
      </p:pic>
      <p:sp>
        <p:nvSpPr>
          <p:cNvPr id="2100" name="Shape 2100"/>
          <p:cNvSpPr/>
          <p:nvPr/>
        </p:nvSpPr>
        <p:spPr>
          <a:xfrm>
            <a:off x="6297500" y="2242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01" name="Shape 2101"/>
          <p:cNvSpPr/>
          <p:nvPr/>
        </p:nvSpPr>
        <p:spPr>
          <a:xfrm>
            <a:off x="6297500" y="3400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02" name="Shape 2102"/>
          <p:cNvSpPr/>
          <p:nvPr/>
        </p:nvSpPr>
        <p:spPr>
          <a:xfrm>
            <a:off x="8726475" y="2280750"/>
            <a:ext cx="334799"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103" name="Shape 2103"/>
          <p:cNvSpPr/>
          <p:nvPr/>
        </p:nvSpPr>
        <p:spPr>
          <a:xfrm>
            <a:off x="8606025" y="3027550"/>
            <a:ext cx="455400"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104" name="Shape 2104"/>
          <p:cNvSpPr/>
          <p:nvPr/>
        </p:nvSpPr>
        <p:spPr>
          <a:xfrm>
            <a:off x="8556800" y="3845250"/>
            <a:ext cx="455400" cy="2208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8" name="Shape 2108"/>
        <p:cNvGrpSpPr/>
        <p:nvPr/>
      </p:nvGrpSpPr>
      <p:grpSpPr>
        <a:xfrm>
          <a:off x="0" y="0"/>
          <a:ext cx="0" cy="0"/>
          <a:chOff x="0" y="0"/>
          <a:chExt cx="0" cy="0"/>
        </a:xfrm>
      </p:grpSpPr>
      <p:sp>
        <p:nvSpPr>
          <p:cNvPr id="2109" name="Shape 2109"/>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rtl="0">
              <a:lnSpc>
                <a:spcPct val="100000"/>
              </a:lnSpc>
              <a:spcBef>
                <a:spcPts val="0"/>
              </a:spcBef>
              <a:buAutoNum type="arabicPeriod"/>
            </a:pPr>
            <a:r>
              <a:rPr lang="en"/>
              <a:t>Future plan</a:t>
            </a:r>
          </a:p>
        </p:txBody>
      </p:sp>
      <p:sp>
        <p:nvSpPr>
          <p:cNvPr id="2110" name="Shape 211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Summary</a:t>
            </a:r>
          </a:p>
        </p:txBody>
      </p:sp>
      <p:sp>
        <p:nvSpPr>
          <p:cNvPr id="2111" name="Shape 21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5" name="Shape 2115"/>
        <p:cNvGrpSpPr/>
        <p:nvPr/>
      </p:nvGrpSpPr>
      <p:grpSpPr>
        <a:xfrm>
          <a:off x="0" y="0"/>
          <a:ext cx="0" cy="0"/>
          <a:chOff x="0" y="0"/>
          <a:chExt cx="0" cy="0"/>
        </a:xfrm>
      </p:grpSpPr>
      <p:sp>
        <p:nvSpPr>
          <p:cNvPr id="2116" name="Shape 2116"/>
          <p:cNvSpPr txBox="1"/>
          <p:nvPr/>
        </p:nvSpPr>
        <p:spPr>
          <a:xfrm>
            <a:off x="716700" y="2070900"/>
            <a:ext cx="7710599" cy="2716199"/>
          </a:xfrm>
          <a:prstGeom prst="rect">
            <a:avLst/>
          </a:prstGeom>
          <a:noFill/>
          <a:ln>
            <a:noFill/>
          </a:ln>
        </p:spPr>
        <p:txBody>
          <a:bodyPr anchorCtr="0" anchor="ctr" bIns="91425" lIns="91425" rIns="91425" tIns="91425">
            <a:noAutofit/>
          </a:bodyPr>
          <a:lstStyle/>
          <a:p>
            <a:pPr rtl="0" algn="ctr">
              <a:spcBef>
                <a:spcPts val="0"/>
              </a:spcBef>
              <a:buNone/>
            </a:pPr>
            <a:r>
              <a:rPr b="1" lang="en" sz="4800">
                <a:solidFill>
                  <a:srgbClr val="FFFFFF"/>
                </a:solidFill>
              </a:rPr>
              <a:t>THANKS FOR LISTENING</a:t>
            </a:r>
          </a:p>
          <a:p>
            <a:pPr rtl="0" algn="ctr">
              <a:spcBef>
                <a:spcPts val="0"/>
              </a:spcBef>
              <a:buNone/>
            </a:pPr>
            <a:r>
              <a:t/>
            </a:r>
            <a:endParaRPr b="1" sz="4800">
              <a:solidFill>
                <a:srgbClr val="FFFFFF"/>
              </a:solidFill>
            </a:endParaRPr>
          </a:p>
          <a:p>
            <a:pPr lvl="0" rtl="0" algn="ctr">
              <a:spcBef>
                <a:spcPts val="0"/>
              </a:spcBef>
              <a:buNone/>
            </a:pPr>
            <a:r>
              <a:rPr b="1" lang="en" sz="9600">
                <a:solidFill>
                  <a:srgbClr val="FFFFFF"/>
                </a:solidFill>
              </a:rPr>
              <a:t>Q/A</a:t>
            </a:r>
          </a:p>
        </p:txBody>
      </p:sp>
      <p:sp>
        <p:nvSpPr>
          <p:cNvPr id="2117" name="Shape 21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83" name="Shape 183"/>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84" name="Shape 184"/>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5" name="Shape 185"/>
          <p:cNvGrpSpPr/>
          <p:nvPr/>
        </p:nvGrpSpPr>
        <p:grpSpPr>
          <a:xfrm>
            <a:off x="4282776" y="2967121"/>
            <a:ext cx="1399768" cy="1283400"/>
            <a:chOff x="2841325" y="2799900"/>
            <a:chExt cx="1788155" cy="1639500"/>
          </a:xfrm>
        </p:grpSpPr>
        <p:pic>
          <p:nvPicPr>
            <p:cNvPr id="186" name="Shape 186"/>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87" name="Shape 187"/>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88" name="Shape 188"/>
          <p:cNvGrpSpPr/>
          <p:nvPr/>
        </p:nvGrpSpPr>
        <p:grpSpPr>
          <a:xfrm>
            <a:off x="3131383" y="3277876"/>
            <a:ext cx="1209895" cy="1159522"/>
            <a:chOff x="950300" y="3316950"/>
            <a:chExt cx="1545600" cy="1481250"/>
          </a:xfrm>
        </p:grpSpPr>
        <p:pic>
          <p:nvPicPr>
            <p:cNvPr id="189" name="Shape 189"/>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90" name="Shape 190"/>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91" name="Shape 191"/>
          <p:cNvGrpSpPr/>
          <p:nvPr/>
        </p:nvGrpSpPr>
        <p:grpSpPr>
          <a:xfrm>
            <a:off x="4282776" y="4331607"/>
            <a:ext cx="1399768" cy="1292109"/>
            <a:chOff x="2841325" y="4798100"/>
            <a:chExt cx="1788155" cy="1650625"/>
          </a:xfrm>
        </p:grpSpPr>
        <p:pic>
          <p:nvPicPr>
            <p:cNvPr id="192" name="Shape 192"/>
            <p:cNvPicPr preferRelativeResize="0"/>
            <p:nvPr/>
          </p:nvPicPr>
          <p:blipFill>
            <a:blip r:embed="rId3">
              <a:alphaModFix/>
            </a:blip>
            <a:stretch>
              <a:fillRect/>
            </a:stretch>
          </p:blipFill>
          <p:spPr>
            <a:xfrm>
              <a:off x="2841325" y="4798100"/>
              <a:ext cx="1788155" cy="1219199"/>
            </a:xfrm>
            <a:prstGeom prst="rect">
              <a:avLst/>
            </a:prstGeom>
            <a:noFill/>
            <a:ln>
              <a:noFill/>
            </a:ln>
          </p:spPr>
        </p:pic>
        <p:sp>
          <p:nvSpPr>
            <p:cNvPr id="193" name="Shape 193"/>
            <p:cNvSpPr txBox="1"/>
            <p:nvPr/>
          </p:nvSpPr>
          <p:spPr>
            <a:xfrm>
              <a:off x="2841400" y="6028425"/>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Checker Application</a:t>
              </a:r>
            </a:p>
          </p:txBody>
        </p:sp>
      </p:grpSp>
      <p:grpSp>
        <p:nvGrpSpPr>
          <p:cNvPr id="194" name="Shape 194"/>
          <p:cNvGrpSpPr/>
          <p:nvPr/>
        </p:nvGrpSpPr>
        <p:grpSpPr>
          <a:xfrm>
            <a:off x="3266685" y="4540857"/>
            <a:ext cx="969455" cy="994276"/>
            <a:chOff x="6962635" y="1122320"/>
            <a:chExt cx="1238445" cy="1270154"/>
          </a:xfrm>
        </p:grpSpPr>
        <p:grpSp>
          <p:nvGrpSpPr>
            <p:cNvPr id="195" name="Shape 195"/>
            <p:cNvGrpSpPr/>
            <p:nvPr/>
          </p:nvGrpSpPr>
          <p:grpSpPr>
            <a:xfrm rot="-880933">
              <a:off x="7025919" y="1252736"/>
              <a:ext cx="1111877" cy="642612"/>
              <a:chOff x="6437825" y="1680725"/>
              <a:chExt cx="1635599" cy="945300"/>
            </a:xfrm>
          </p:grpSpPr>
          <p:sp>
            <p:nvSpPr>
              <p:cNvPr id="196" name="Shape 19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7" name="Shape 19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98" name="Shape 19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99" name="Shape 199"/>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0" name="Shape 20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201" name="Shape 201"/>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202" name="Shape 202"/>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203" name="Shape 203"/>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204" name="Shape 204"/>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cxnSp>
        <p:nvCxnSpPr>
          <p:cNvPr id="205" name="Shape 205"/>
          <p:cNvCxnSpPr/>
          <p:nvPr/>
        </p:nvCxnSpPr>
        <p:spPr>
          <a:xfrm>
            <a:off x="5260185" y="4974231"/>
            <a:ext cx="1093499" cy="99300"/>
          </a:xfrm>
          <a:prstGeom prst="straightConnector1">
            <a:avLst/>
          </a:prstGeom>
          <a:noFill/>
          <a:ln cap="flat" cmpd="sng" w="19050">
            <a:solidFill>
              <a:schemeClr val="dk2"/>
            </a:solidFill>
            <a:prstDash val="solid"/>
            <a:round/>
            <a:headEnd len="lg" w="lg" type="none"/>
            <a:tailEnd len="lg" w="lg" type="none"/>
          </a:ln>
        </p:spPr>
      </p:cxnSp>
      <p:sp>
        <p:nvSpPr>
          <p:cNvPr id="206" name="Shape 206"/>
          <p:cNvSpPr txBox="1"/>
          <p:nvPr/>
        </p:nvSpPr>
        <p:spPr>
          <a:xfrm>
            <a:off x="6353800" y="4883350"/>
            <a:ext cx="2801399" cy="630899"/>
          </a:xfrm>
          <a:prstGeom prst="rect">
            <a:avLst/>
          </a:prstGeom>
          <a:noFill/>
          <a:ln>
            <a:noFill/>
          </a:ln>
        </p:spPr>
        <p:txBody>
          <a:bodyPr anchorCtr="0" anchor="t" bIns="91425" lIns="91425" rIns="91425" tIns="91425">
            <a:noAutofit/>
          </a:bodyPr>
          <a:lstStyle/>
          <a:p>
            <a:pPr lvl="0" rtl="0">
              <a:spcBef>
                <a:spcPts val="0"/>
              </a:spcBef>
              <a:buNone/>
            </a:pPr>
            <a:r>
              <a:rPr b="1" lang="en"/>
              <a:t>Simulator for checking device</a:t>
            </a:r>
            <a:r>
              <a:rPr lang="en"/>
              <a:t> Check card validation</a:t>
            </a:r>
          </a:p>
        </p:txBody>
      </p:sp>
      <p:sp>
        <p:nvSpPr>
          <p:cNvPr id="207" name="Shape 207"/>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208" name="Shape 208"/>
          <p:cNvCxnSpPr>
            <a:stCxn id="197"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209" name="Shape 2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15" name="Shape 215"/>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1800">
                <a:solidFill>
                  <a:schemeClr val="dk1"/>
                </a:solidFill>
              </a:rPr>
              <a:t>Sends notifications</a:t>
            </a:r>
            <a:r>
              <a:rPr lang="en" sz="1800">
                <a:solidFill>
                  <a:schemeClr val="dk1"/>
                </a:solidFill>
              </a:rPr>
              <a:t> to customer when contract is nearly expired or expired.</a:t>
            </a:r>
          </a:p>
        </p:txBody>
      </p:sp>
      <p:sp>
        <p:nvSpPr>
          <p:cNvPr id="216" name="Shape 2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17" name="Shape 217"/>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pic>
        <p:nvPicPr>
          <p:cNvPr id="218" name="Shape 218"/>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19" name="Shape 219"/>
          <p:cNvPicPr preferRelativeResize="0"/>
          <p:nvPr/>
        </p:nvPicPr>
        <p:blipFill>
          <a:blip r:embed="rId4">
            <a:alphaModFix/>
          </a:blip>
          <a:stretch>
            <a:fillRect/>
          </a:stretch>
        </p:blipFill>
        <p:spPr>
          <a:xfrm flipH="1">
            <a:off x="1843637" y="3301175"/>
            <a:ext cx="1829614" cy="1684829"/>
          </a:xfrm>
          <a:prstGeom prst="rect">
            <a:avLst/>
          </a:prstGeom>
          <a:noFill/>
          <a:ln>
            <a:noFill/>
          </a:ln>
        </p:spPr>
      </p:pic>
      <p:pic>
        <p:nvPicPr>
          <p:cNvPr id="220" name="Shape 220"/>
          <p:cNvPicPr preferRelativeResize="0"/>
          <p:nvPr/>
        </p:nvPicPr>
        <p:blipFill>
          <a:blip r:embed="rId5">
            <a:alphaModFix/>
          </a:blip>
          <a:stretch>
            <a:fillRect/>
          </a:stretch>
        </p:blipFill>
        <p:spPr>
          <a:xfrm>
            <a:off x="5106723" y="3255607"/>
            <a:ext cx="1771643" cy="1474259"/>
          </a:xfrm>
          <a:prstGeom prst="rect">
            <a:avLst/>
          </a:prstGeom>
          <a:noFill/>
          <a:ln>
            <a:noFill/>
          </a:ln>
        </p:spPr>
      </p:pic>
      <p:sp>
        <p:nvSpPr>
          <p:cNvPr id="221" name="Shape 221"/>
          <p:cNvSpPr/>
          <p:nvPr/>
        </p:nvSpPr>
        <p:spPr>
          <a:xfrm>
            <a:off x="3320173" y="322114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2" name="Shape 222"/>
          <p:cNvSpPr/>
          <p:nvPr/>
        </p:nvSpPr>
        <p:spPr>
          <a:xfrm>
            <a:off x="6605560" y="311862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3" name="Shape 223"/>
          <p:cNvSpPr txBox="1"/>
          <p:nvPr/>
        </p:nvSpPr>
        <p:spPr>
          <a:xfrm>
            <a:off x="1934774" y="4949539"/>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Web</a:t>
            </a:r>
          </a:p>
        </p:txBody>
      </p:sp>
      <p:sp>
        <p:nvSpPr>
          <p:cNvPr id="224" name="Shape 224"/>
          <p:cNvSpPr txBox="1"/>
          <p:nvPr/>
        </p:nvSpPr>
        <p:spPr>
          <a:xfrm>
            <a:off x="5123290" y="4986005"/>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p:nvPr/>
        </p:nvSpPr>
        <p:spPr>
          <a:xfrm>
            <a:off x="7105400" y="4506562"/>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0" name="Shape 230"/>
          <p:cNvSpPr/>
          <p:nvPr/>
        </p:nvSpPr>
        <p:spPr>
          <a:xfrm>
            <a:off x="7069425" y="2563500"/>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1" name="Shape 23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32" name="Shape 232"/>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mechanism to </a:t>
            </a:r>
            <a:r>
              <a:rPr b="1" lang="en" sz="1800">
                <a:solidFill>
                  <a:schemeClr val="dk1"/>
                </a:solidFill>
              </a:rPr>
              <a:t>renew contracts</a:t>
            </a:r>
            <a:r>
              <a:rPr lang="en" sz="1800">
                <a:solidFill>
                  <a:schemeClr val="dk1"/>
                </a:solidFill>
              </a:rPr>
              <a:t>.</a:t>
            </a:r>
          </a:p>
        </p:txBody>
      </p:sp>
      <p:sp>
        <p:nvSpPr>
          <p:cNvPr id="233" name="Shape 2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34" name="Shape 234"/>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35" name="Shape 235"/>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pic>
        <p:nvPicPr>
          <p:cNvPr id="236" name="Shape 236"/>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37" name="Shape 237"/>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38" name="Shape 238"/>
          <p:cNvPicPr preferRelativeResize="0"/>
          <p:nvPr/>
        </p:nvPicPr>
        <p:blipFill rotWithShape="1">
          <a:blip r:embed="rId4">
            <a:alphaModFix amt="30000"/>
          </a:blip>
          <a:srcRect b="0" l="0" r="0" t="51102"/>
          <a:stretch/>
        </p:blipFill>
        <p:spPr>
          <a:xfrm>
            <a:off x="4806038" y="2575587"/>
            <a:ext cx="1655122" cy="1028918"/>
          </a:xfrm>
          <a:prstGeom prst="rect">
            <a:avLst/>
          </a:prstGeom>
          <a:noFill/>
          <a:ln>
            <a:noFill/>
          </a:ln>
        </p:spPr>
      </p:pic>
      <p:pic>
        <p:nvPicPr>
          <p:cNvPr id="239" name="Shape 239"/>
          <p:cNvPicPr preferRelativeResize="0"/>
          <p:nvPr/>
        </p:nvPicPr>
        <p:blipFill>
          <a:blip r:embed="rId4">
            <a:alphaModFix/>
          </a:blip>
          <a:stretch>
            <a:fillRect/>
          </a:stretch>
        </p:blipFill>
        <p:spPr>
          <a:xfrm>
            <a:off x="4806038" y="3604505"/>
            <a:ext cx="1655122" cy="2104257"/>
          </a:xfrm>
          <a:prstGeom prst="rect">
            <a:avLst/>
          </a:prstGeom>
          <a:noFill/>
          <a:ln>
            <a:noFill/>
          </a:ln>
        </p:spPr>
      </p:pic>
      <p:pic>
        <p:nvPicPr>
          <p:cNvPr id="240" name="Shape 240"/>
          <p:cNvPicPr preferRelativeResize="0"/>
          <p:nvPr/>
        </p:nvPicPr>
        <p:blipFill>
          <a:blip r:embed="rId5">
            <a:alphaModFix/>
          </a:blip>
          <a:stretch>
            <a:fillRect/>
          </a:stretch>
        </p:blipFill>
        <p:spPr>
          <a:xfrm>
            <a:off x="4938639" y="3376662"/>
            <a:ext cx="545441" cy="545441"/>
          </a:xfrm>
          <a:prstGeom prst="rect">
            <a:avLst/>
          </a:prstGeom>
          <a:noFill/>
          <a:ln>
            <a:noFill/>
          </a:ln>
        </p:spPr>
      </p:pic>
      <p:pic>
        <p:nvPicPr>
          <p:cNvPr id="241" name="Shape 241"/>
          <p:cNvPicPr preferRelativeResize="0"/>
          <p:nvPr/>
        </p:nvPicPr>
        <p:blipFill>
          <a:blip r:embed="rId5">
            <a:alphaModFix/>
          </a:blip>
          <a:stretch>
            <a:fillRect/>
          </a:stretch>
        </p:blipFill>
        <p:spPr>
          <a:xfrm>
            <a:off x="5915721" y="3376651"/>
            <a:ext cx="545441" cy="545441"/>
          </a:xfrm>
          <a:prstGeom prst="rect">
            <a:avLst/>
          </a:prstGeom>
          <a:noFill/>
          <a:ln>
            <a:noFill/>
          </a:ln>
        </p:spPr>
      </p:pic>
      <p:pic>
        <p:nvPicPr>
          <p:cNvPr id="242" name="Shape 242"/>
          <p:cNvPicPr preferRelativeResize="0"/>
          <p:nvPr/>
        </p:nvPicPr>
        <p:blipFill>
          <a:blip r:embed="rId4">
            <a:alphaModFix/>
          </a:blip>
          <a:stretch>
            <a:fillRect/>
          </a:stretch>
        </p:blipFill>
        <p:spPr>
          <a:xfrm>
            <a:off x="1317055" y="3073259"/>
            <a:ext cx="1655122" cy="2104257"/>
          </a:xfrm>
          <a:prstGeom prst="rect">
            <a:avLst/>
          </a:prstGeom>
          <a:noFill/>
          <a:ln>
            <a:noFill/>
          </a:ln>
        </p:spPr>
      </p:pic>
      <p:sp>
        <p:nvSpPr>
          <p:cNvPr id="243" name="Shape 243"/>
          <p:cNvSpPr/>
          <p:nvPr/>
        </p:nvSpPr>
        <p:spPr>
          <a:xfrm>
            <a:off x="3267600" y="3998625"/>
            <a:ext cx="1357199" cy="2871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4" name="Shape 244"/>
          <p:cNvSpPr txBox="1"/>
          <p:nvPr/>
        </p:nvSpPr>
        <p:spPr>
          <a:xfrm>
            <a:off x="3358200" y="3591775"/>
            <a:ext cx="1175999" cy="545399"/>
          </a:xfrm>
          <a:prstGeom prst="rect">
            <a:avLst/>
          </a:prstGeom>
          <a:noFill/>
          <a:ln>
            <a:noFill/>
          </a:ln>
        </p:spPr>
        <p:txBody>
          <a:bodyPr anchorCtr="0" anchor="t" bIns="91425" lIns="91425" rIns="91425" tIns="91425">
            <a:noAutofit/>
          </a:bodyPr>
          <a:lstStyle/>
          <a:p>
            <a:pPr lvl="0" rtl="0" algn="ctr">
              <a:spcBef>
                <a:spcPts val="0"/>
              </a:spcBef>
              <a:buNone/>
            </a:pPr>
            <a:r>
              <a:rPr b="1" lang="en" sz="2400"/>
              <a:t>Renew</a:t>
            </a:r>
          </a:p>
        </p:txBody>
      </p:sp>
      <p:pic>
        <p:nvPicPr>
          <p:cNvPr id="245" name="Shape 245"/>
          <p:cNvPicPr preferRelativeResize="0"/>
          <p:nvPr/>
        </p:nvPicPr>
        <p:blipFill>
          <a:blip r:embed="rId3">
            <a:alphaModFix/>
          </a:blip>
          <a:stretch>
            <a:fillRect/>
          </a:stretch>
        </p:blipFill>
        <p:spPr>
          <a:xfrm>
            <a:off x="6148085" y="5059737"/>
            <a:ext cx="687815" cy="545441"/>
          </a:xfrm>
          <a:prstGeom prst="rect">
            <a:avLst/>
          </a:prstGeom>
          <a:noFill/>
          <a:ln>
            <a:noFill/>
          </a:ln>
        </p:spPr>
      </p:pic>
      <p:pic>
        <p:nvPicPr>
          <p:cNvPr id="246" name="Shape 246"/>
          <p:cNvPicPr preferRelativeResize="0"/>
          <p:nvPr/>
        </p:nvPicPr>
        <p:blipFill rotWithShape="1">
          <a:blip r:embed="rId6">
            <a:alphaModFix/>
          </a:blip>
          <a:srcRect b="16827" l="59974" r="9826" t="15782"/>
          <a:stretch/>
        </p:blipFill>
        <p:spPr>
          <a:xfrm>
            <a:off x="7380800" y="2688321"/>
            <a:ext cx="1176000" cy="1091728"/>
          </a:xfrm>
          <a:prstGeom prst="rect">
            <a:avLst/>
          </a:prstGeom>
          <a:noFill/>
          <a:ln>
            <a:noFill/>
          </a:ln>
        </p:spPr>
      </p:pic>
      <p:pic>
        <p:nvPicPr>
          <p:cNvPr id="247" name="Shape 247"/>
          <p:cNvPicPr preferRelativeResize="0"/>
          <p:nvPr/>
        </p:nvPicPr>
        <p:blipFill>
          <a:blip r:embed="rId7">
            <a:alphaModFix/>
          </a:blip>
          <a:stretch>
            <a:fillRect/>
          </a:stretch>
        </p:blipFill>
        <p:spPr>
          <a:xfrm>
            <a:off x="7380800" y="4697183"/>
            <a:ext cx="1175999" cy="907987"/>
          </a:xfrm>
          <a:prstGeom prst="rect">
            <a:avLst/>
          </a:prstGeom>
          <a:noFill/>
          <a:ln>
            <a:noFill/>
          </a:ln>
        </p:spPr>
      </p:pic>
      <p:sp>
        <p:nvSpPr>
          <p:cNvPr id="248" name="Shape 248"/>
          <p:cNvSpPr txBox="1"/>
          <p:nvPr/>
        </p:nvSpPr>
        <p:spPr>
          <a:xfrm>
            <a:off x="7141250" y="3793675"/>
            <a:ext cx="1655099" cy="343500"/>
          </a:xfrm>
          <a:prstGeom prst="rect">
            <a:avLst/>
          </a:prstGeom>
          <a:noFill/>
          <a:ln>
            <a:noFill/>
          </a:ln>
        </p:spPr>
        <p:txBody>
          <a:bodyPr anchorCtr="0" anchor="t" bIns="91425" lIns="91425" rIns="91425" tIns="91425">
            <a:noAutofit/>
          </a:bodyPr>
          <a:lstStyle/>
          <a:p>
            <a:pPr algn="ctr">
              <a:spcBef>
                <a:spcPts val="0"/>
              </a:spcBef>
              <a:buNone/>
            </a:pPr>
            <a:r>
              <a:rPr b="1" lang="en"/>
              <a:t>PayPal payment</a:t>
            </a:r>
          </a:p>
        </p:txBody>
      </p:sp>
      <p:sp>
        <p:nvSpPr>
          <p:cNvPr id="249" name="Shape 249"/>
          <p:cNvSpPr txBox="1"/>
          <p:nvPr/>
        </p:nvSpPr>
        <p:spPr>
          <a:xfrm>
            <a:off x="7228850" y="5605175"/>
            <a:ext cx="1479899" cy="343500"/>
          </a:xfrm>
          <a:prstGeom prst="rect">
            <a:avLst/>
          </a:prstGeom>
          <a:noFill/>
          <a:ln>
            <a:noFill/>
          </a:ln>
        </p:spPr>
        <p:txBody>
          <a:bodyPr anchorCtr="0" anchor="t" bIns="91425" lIns="91425" rIns="91425" tIns="91425">
            <a:noAutofit/>
          </a:bodyPr>
          <a:lstStyle/>
          <a:p>
            <a:pPr lvl="0" rtl="0" algn="ctr">
              <a:spcBef>
                <a:spcPts val="0"/>
              </a:spcBef>
              <a:buNone/>
            </a:pPr>
            <a:r>
              <a:rPr b="1" lang="en"/>
              <a:t>Direct payment</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55" name="Shape 255"/>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a:t>
            </a:r>
            <a:r>
              <a:rPr b="1" lang="en" sz="1800">
                <a:solidFill>
                  <a:schemeClr val="dk1"/>
                </a:solidFill>
              </a:rPr>
              <a:t>management system for claim/compensation requests</a:t>
            </a:r>
            <a:r>
              <a:rPr lang="en" sz="1800">
                <a:solidFill>
                  <a:schemeClr val="dk1"/>
                </a:solidFill>
              </a:rPr>
              <a:t> from customer</a:t>
            </a:r>
          </a:p>
        </p:txBody>
      </p:sp>
      <p:sp>
        <p:nvSpPr>
          <p:cNvPr id="256" name="Shape 2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57" name="Shape 257"/>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58" name="Shape 258"/>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59" name="Shape 259"/>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pic>
        <p:nvPicPr>
          <p:cNvPr id="260" name="Shape 260"/>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1" name="Shape 261"/>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2" name="Shape 262"/>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63" name="Shape 263"/>
          <p:cNvPicPr preferRelativeResize="0"/>
          <p:nvPr/>
        </p:nvPicPr>
        <p:blipFill>
          <a:blip r:embed="rId4">
            <a:alphaModFix/>
          </a:blip>
          <a:stretch>
            <a:fillRect/>
          </a:stretch>
        </p:blipFill>
        <p:spPr>
          <a:xfrm flipH="1">
            <a:off x="3752910" y="3538494"/>
            <a:ext cx="1584737" cy="1459331"/>
          </a:xfrm>
          <a:prstGeom prst="rect">
            <a:avLst/>
          </a:prstGeom>
          <a:noFill/>
          <a:ln>
            <a:noFill/>
          </a:ln>
        </p:spPr>
      </p:pic>
      <p:sp>
        <p:nvSpPr>
          <p:cNvPr id="264" name="Shape 264"/>
          <p:cNvSpPr/>
          <p:nvPr/>
        </p:nvSpPr>
        <p:spPr>
          <a:xfrm>
            <a:off x="5031826" y="3469176"/>
            <a:ext cx="601799" cy="586800"/>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cxnSp>
        <p:nvCxnSpPr>
          <p:cNvPr id="265" name="Shape 265"/>
          <p:cNvCxnSpPr/>
          <p:nvPr/>
        </p:nvCxnSpPr>
        <p:spPr>
          <a:xfrm flipH="1" rot="10800000">
            <a:off x="1599100" y="4343775"/>
            <a:ext cx="2153999" cy="41399"/>
          </a:xfrm>
          <a:prstGeom prst="straightConnector1">
            <a:avLst/>
          </a:prstGeom>
          <a:noFill/>
          <a:ln cap="flat" cmpd="sng" w="38100">
            <a:solidFill>
              <a:schemeClr val="dk2"/>
            </a:solidFill>
            <a:prstDash val="solid"/>
            <a:round/>
            <a:headEnd len="lg" w="lg" type="none"/>
            <a:tailEnd len="lg" w="lg" type="triangle"/>
          </a:ln>
        </p:spPr>
      </p:cxnSp>
      <p:sp>
        <p:nvSpPr>
          <p:cNvPr id="266" name="Shape 266"/>
          <p:cNvSpPr txBox="1"/>
          <p:nvPr/>
        </p:nvSpPr>
        <p:spPr>
          <a:xfrm>
            <a:off x="1288400" y="3538498"/>
            <a:ext cx="2478600" cy="775799"/>
          </a:xfrm>
          <a:prstGeom prst="rect">
            <a:avLst/>
          </a:prstGeom>
          <a:noFill/>
          <a:ln>
            <a:noFill/>
          </a:ln>
        </p:spPr>
        <p:txBody>
          <a:bodyPr anchorCtr="0" anchor="t" bIns="91425" lIns="91425" rIns="91425" tIns="91425">
            <a:noAutofit/>
          </a:bodyPr>
          <a:lstStyle/>
          <a:p>
            <a:pPr algn="ctr">
              <a:spcBef>
                <a:spcPts val="0"/>
              </a:spcBef>
              <a:buNone/>
            </a:pPr>
            <a:r>
              <a:rPr b="1" lang="en" sz="1800"/>
              <a:t>Send compensation request</a:t>
            </a:r>
          </a:p>
        </p:txBody>
      </p:sp>
      <p:sp>
        <p:nvSpPr>
          <p:cNvPr id="267" name="Shape 267"/>
          <p:cNvSpPr txBox="1"/>
          <p:nvPr/>
        </p:nvSpPr>
        <p:spPr>
          <a:xfrm>
            <a:off x="5337650" y="3591773"/>
            <a:ext cx="2478600" cy="775799"/>
          </a:xfrm>
          <a:prstGeom prst="rect">
            <a:avLst/>
          </a:prstGeom>
          <a:noFill/>
          <a:ln>
            <a:noFill/>
          </a:ln>
        </p:spPr>
        <p:txBody>
          <a:bodyPr anchorCtr="0" anchor="t" bIns="91425" lIns="91425" rIns="91425" tIns="91425">
            <a:noAutofit/>
          </a:bodyPr>
          <a:lstStyle/>
          <a:p>
            <a:pPr lvl="0" rtl="0" algn="ctr">
              <a:spcBef>
                <a:spcPts val="0"/>
              </a:spcBef>
              <a:buNone/>
            </a:pPr>
            <a:r>
              <a:rPr b="1" lang="en" sz="1800"/>
              <a:t>Resolve compensation</a:t>
            </a:r>
          </a:p>
        </p:txBody>
      </p:sp>
      <p:cxnSp>
        <p:nvCxnSpPr>
          <p:cNvPr id="268" name="Shape 268"/>
          <p:cNvCxnSpPr/>
          <p:nvPr/>
        </p:nvCxnSpPr>
        <p:spPr>
          <a:xfrm rot="10800000">
            <a:off x="5357949" y="4418125"/>
            <a:ext cx="2241900" cy="0"/>
          </a:xfrm>
          <a:prstGeom prst="straightConnector1">
            <a:avLst/>
          </a:prstGeom>
          <a:noFill/>
          <a:ln cap="flat" cmpd="sng" w="38100">
            <a:solidFill>
              <a:schemeClr val="dk2"/>
            </a:solidFill>
            <a:prstDash val="solid"/>
            <a:round/>
            <a:headEnd len="lg" w="lg" type="none"/>
            <a:tailEnd len="lg" w="lg" type="triangle"/>
          </a:ln>
        </p:spPr>
      </p:cxnSp>
      <p:pic>
        <p:nvPicPr>
          <p:cNvPr id="269" name="Shape 269"/>
          <p:cNvPicPr preferRelativeResize="0"/>
          <p:nvPr/>
        </p:nvPicPr>
        <p:blipFill>
          <a:blip r:embed="rId5">
            <a:alphaModFix/>
          </a:blip>
          <a:stretch>
            <a:fillRect/>
          </a:stretch>
        </p:blipFill>
        <p:spPr>
          <a:xfrm>
            <a:off x="329050" y="3757850"/>
            <a:ext cx="1020600" cy="1020600"/>
          </a:xfrm>
          <a:prstGeom prst="rect">
            <a:avLst/>
          </a:prstGeom>
          <a:noFill/>
          <a:ln>
            <a:noFill/>
          </a:ln>
        </p:spPr>
      </p:pic>
      <p:pic>
        <p:nvPicPr>
          <p:cNvPr id="270" name="Shape 270"/>
          <p:cNvPicPr preferRelativeResize="0"/>
          <p:nvPr/>
        </p:nvPicPr>
        <p:blipFill>
          <a:blip r:embed="rId6">
            <a:alphaModFix/>
          </a:blip>
          <a:stretch>
            <a:fillRect/>
          </a:stretch>
        </p:blipFill>
        <p:spPr>
          <a:xfrm>
            <a:off x="7816250" y="3757850"/>
            <a:ext cx="1020600" cy="1020600"/>
          </a:xfrm>
          <a:prstGeom prst="rect">
            <a:avLst/>
          </a:prstGeom>
          <a:noFill/>
          <a:ln>
            <a:noFill/>
          </a:ln>
        </p:spPr>
      </p:pic>
      <p:sp>
        <p:nvSpPr>
          <p:cNvPr id="271" name="Shape 271"/>
          <p:cNvSpPr txBox="1"/>
          <p:nvPr/>
        </p:nvSpPr>
        <p:spPr>
          <a:xfrm>
            <a:off x="162100" y="4929200"/>
            <a:ext cx="1354499" cy="586800"/>
          </a:xfrm>
          <a:prstGeom prst="rect">
            <a:avLst/>
          </a:prstGeom>
          <a:noFill/>
          <a:ln>
            <a:noFill/>
          </a:ln>
        </p:spPr>
        <p:txBody>
          <a:bodyPr anchorCtr="0" anchor="t" bIns="91425" lIns="91425" rIns="91425" tIns="91425">
            <a:noAutofit/>
          </a:bodyPr>
          <a:lstStyle/>
          <a:p>
            <a:pPr algn="ctr">
              <a:spcBef>
                <a:spcPts val="0"/>
              </a:spcBef>
              <a:buNone/>
            </a:pPr>
            <a:r>
              <a:rPr b="1" lang="en" sz="1800"/>
              <a:t>Customer</a:t>
            </a:r>
          </a:p>
        </p:txBody>
      </p:sp>
      <p:sp>
        <p:nvSpPr>
          <p:cNvPr id="272" name="Shape 272"/>
          <p:cNvSpPr txBox="1"/>
          <p:nvPr/>
        </p:nvSpPr>
        <p:spPr>
          <a:xfrm>
            <a:off x="7649300" y="4850800"/>
            <a:ext cx="1354499" cy="586800"/>
          </a:xfrm>
          <a:prstGeom prst="rect">
            <a:avLst/>
          </a:prstGeom>
          <a:noFill/>
          <a:ln>
            <a:noFill/>
          </a:ln>
        </p:spPr>
        <p:txBody>
          <a:bodyPr anchorCtr="0" anchor="t" bIns="91425" lIns="91425" rIns="91425" tIns="91425">
            <a:noAutofit/>
          </a:bodyPr>
          <a:lstStyle/>
          <a:p>
            <a:pPr lvl="0" rtl="0" algn="ctr">
              <a:spcBef>
                <a:spcPts val="0"/>
              </a:spcBef>
              <a:buNone/>
            </a:pPr>
            <a:r>
              <a:rPr b="1" lang="en" sz="1800"/>
              <a:t>Staff</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78" name="Shape 278"/>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79" name="Shape 279"/>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80" name="Shape 280"/>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281" name="Shape 281"/>
          <p:cNvSpPr/>
          <p:nvPr/>
        </p:nvSpPr>
        <p:spPr>
          <a:xfrm>
            <a:off x="68340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pic>
        <p:nvPicPr>
          <p:cNvPr id="282" name="Shape 282"/>
          <p:cNvPicPr preferRelativeResize="0"/>
          <p:nvPr/>
        </p:nvPicPr>
        <p:blipFill>
          <a:blip r:embed="rId3">
            <a:alphaModFix/>
          </a:blip>
          <a:stretch>
            <a:fillRect/>
          </a:stretch>
        </p:blipFill>
        <p:spPr>
          <a:xfrm>
            <a:off x="1826212" y="2304921"/>
            <a:ext cx="503875" cy="399575"/>
          </a:xfrm>
          <a:prstGeom prst="rect">
            <a:avLst/>
          </a:prstGeom>
          <a:noFill/>
          <a:ln>
            <a:noFill/>
          </a:ln>
        </p:spPr>
      </p:pic>
      <p:sp>
        <p:nvSpPr>
          <p:cNvPr id="283" name="Shape 283"/>
          <p:cNvSpPr txBox="1"/>
          <p:nvPr/>
        </p:nvSpPr>
        <p:spPr>
          <a:xfrm>
            <a:off x="863999" y="5720175"/>
            <a:ext cx="74159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Use </a:t>
            </a:r>
            <a:r>
              <a:rPr b="1" lang="en" sz="1800">
                <a:solidFill>
                  <a:schemeClr val="dk1"/>
                </a:solidFill>
              </a:rPr>
              <a:t>NFC card</a:t>
            </a:r>
            <a:r>
              <a:rPr lang="en" sz="1800">
                <a:solidFill>
                  <a:schemeClr val="dk1"/>
                </a:solidFill>
              </a:rPr>
              <a:t> as Insurance Certificate Paper to </a:t>
            </a:r>
            <a:r>
              <a:rPr b="1" lang="en" sz="1800">
                <a:solidFill>
                  <a:schemeClr val="dk1"/>
                </a:solidFill>
              </a:rPr>
              <a:t>avoid fake cards</a:t>
            </a:r>
            <a:r>
              <a:rPr lang="en" sz="1800">
                <a:solidFill>
                  <a:schemeClr val="dk1"/>
                </a:solidFill>
              </a:rPr>
              <a:t>, the card is also have </a:t>
            </a:r>
            <a:r>
              <a:rPr b="1" lang="en" sz="1800">
                <a:solidFill>
                  <a:schemeClr val="dk1"/>
                </a:solidFill>
              </a:rPr>
              <a:t>better quality</a:t>
            </a:r>
            <a:r>
              <a:rPr lang="en" sz="1800">
                <a:solidFill>
                  <a:schemeClr val="dk1"/>
                </a:solidFill>
              </a:rPr>
              <a:t> and </a:t>
            </a:r>
            <a:r>
              <a:rPr b="1" lang="en" sz="1800">
                <a:solidFill>
                  <a:schemeClr val="dk1"/>
                </a:solidFill>
              </a:rPr>
              <a:t>harder to be damaged</a:t>
            </a:r>
            <a:r>
              <a:rPr lang="en" sz="1800">
                <a:solidFill>
                  <a:schemeClr val="dk1"/>
                </a:solidFill>
              </a:rPr>
              <a:t>.</a:t>
            </a:r>
          </a:p>
        </p:txBody>
      </p:sp>
      <p:pic>
        <p:nvPicPr>
          <p:cNvPr id="284" name="Shape 28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85" name="Shape 28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86" name="Shape 286"/>
          <p:cNvPicPr preferRelativeResize="0"/>
          <p:nvPr/>
        </p:nvPicPr>
        <p:blipFill>
          <a:blip r:embed="rId3">
            <a:alphaModFix/>
          </a:blip>
          <a:stretch>
            <a:fillRect/>
          </a:stretch>
        </p:blipFill>
        <p:spPr>
          <a:xfrm>
            <a:off x="7311375" y="2304933"/>
            <a:ext cx="503875" cy="399575"/>
          </a:xfrm>
          <a:prstGeom prst="rect">
            <a:avLst/>
          </a:prstGeom>
          <a:noFill/>
          <a:ln>
            <a:noFill/>
          </a:ln>
        </p:spPr>
      </p:pic>
      <p:pic>
        <p:nvPicPr>
          <p:cNvPr id="287" name="Shape 287"/>
          <p:cNvPicPr preferRelativeResize="0"/>
          <p:nvPr/>
        </p:nvPicPr>
        <p:blipFill>
          <a:blip r:embed="rId4">
            <a:alphaModFix/>
          </a:blip>
          <a:stretch>
            <a:fillRect/>
          </a:stretch>
        </p:blipFill>
        <p:spPr>
          <a:xfrm>
            <a:off x="1935440" y="3448773"/>
            <a:ext cx="2136644" cy="1201867"/>
          </a:xfrm>
          <a:prstGeom prst="rect">
            <a:avLst/>
          </a:prstGeom>
          <a:noFill/>
          <a:ln>
            <a:noFill/>
          </a:ln>
        </p:spPr>
      </p:pic>
      <p:pic>
        <p:nvPicPr>
          <p:cNvPr id="288" name="Shape 288"/>
          <p:cNvPicPr preferRelativeResize="0"/>
          <p:nvPr/>
        </p:nvPicPr>
        <p:blipFill>
          <a:blip r:embed="rId5">
            <a:alphaModFix/>
          </a:blip>
          <a:stretch>
            <a:fillRect/>
          </a:stretch>
        </p:blipFill>
        <p:spPr>
          <a:xfrm>
            <a:off x="5445322" y="2812125"/>
            <a:ext cx="2037266" cy="2475140"/>
          </a:xfrm>
          <a:prstGeom prst="rect">
            <a:avLst/>
          </a:prstGeom>
          <a:noFill/>
          <a:ln>
            <a:noFill/>
          </a:ln>
        </p:spPr>
      </p:pic>
      <p:sp>
        <p:nvSpPr>
          <p:cNvPr id="289" name="Shape 289"/>
          <p:cNvSpPr/>
          <p:nvPr/>
        </p:nvSpPr>
        <p:spPr>
          <a:xfrm>
            <a:off x="4256170" y="3837533"/>
            <a:ext cx="894299" cy="3252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0" name="Shape 290"/>
          <p:cNvSpPr txBox="1"/>
          <p:nvPr/>
        </p:nvSpPr>
        <p:spPr>
          <a:xfrm>
            <a:off x="1863150" y="4762462"/>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Insurance Certificate Paper</a:t>
            </a:r>
          </a:p>
        </p:txBody>
      </p:sp>
      <p:sp>
        <p:nvSpPr>
          <p:cNvPr id="291" name="Shape 291"/>
          <p:cNvSpPr txBox="1"/>
          <p:nvPr/>
        </p:nvSpPr>
        <p:spPr>
          <a:xfrm>
            <a:off x="5323333" y="5394891"/>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NFC Insurance Card</a:t>
            </a:r>
          </a:p>
        </p:txBody>
      </p:sp>
      <p:sp>
        <p:nvSpPr>
          <p:cNvPr id="292" name="Shape 29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Contract</a:t>
            </a:r>
          </a:p>
        </p:txBody>
      </p:sp>
      <p:sp>
        <p:nvSpPr>
          <p:cNvPr id="298" name="Shape 2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Contract</a:t>
            </a:r>
          </a:p>
        </p:txBody>
      </p:sp>
      <p:pic>
        <p:nvPicPr>
          <p:cNvPr id="304" name="Shape 304"/>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05" name="Shape 305"/>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06" name="Shape 306"/>
          <p:cNvGrpSpPr/>
          <p:nvPr/>
        </p:nvGrpSpPr>
        <p:grpSpPr>
          <a:xfrm>
            <a:off x="4336150" y="2394850"/>
            <a:ext cx="1814399" cy="1383624"/>
            <a:chOff x="4336150" y="2394850"/>
            <a:chExt cx="1814399" cy="1383624"/>
          </a:xfrm>
        </p:grpSpPr>
        <p:sp>
          <p:nvSpPr>
            <p:cNvPr id="307" name="Shape 307"/>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StartDate</a:t>
              </a:r>
            </a:p>
            <a:p>
              <a:pPr rtl="0">
                <a:spcBef>
                  <a:spcPts val="0"/>
                </a:spcBef>
                <a:buNone/>
              </a:pPr>
              <a:r>
                <a:rPr lang="en"/>
                <a:t>ExpiredDate</a:t>
              </a:r>
            </a:p>
            <a:p>
              <a:pPr rtl="0">
                <a:spcBef>
                  <a:spcPts val="0"/>
                </a:spcBef>
                <a:buNone/>
              </a:pPr>
              <a:r>
                <a:rPr lang="en"/>
                <a:t>VehiclePlate</a:t>
              </a:r>
            </a:p>
            <a:p>
              <a:pPr lvl="0" rtl="0">
                <a:spcBef>
                  <a:spcPts val="0"/>
                </a:spcBef>
                <a:buNone/>
              </a:pPr>
              <a:r>
                <a:rPr lang="en"/>
                <a:t>...</a:t>
              </a:r>
            </a:p>
          </p:txBody>
        </p:sp>
        <p:sp>
          <p:nvSpPr>
            <p:cNvPr id="308" name="Shape 30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a:t>Contract</a:t>
              </a:r>
            </a:p>
          </p:txBody>
        </p:sp>
      </p:grpSp>
      <p:sp>
        <p:nvSpPr>
          <p:cNvPr id="309" name="Shape 3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a:lnSpc>
                <a:spcPct val="100000"/>
              </a:lnSpc>
              <a:spcBef>
                <a:spcPts val="0"/>
              </a:spcBef>
              <a:buAutoNum type="arabicPeriod"/>
            </a:pPr>
            <a:r>
              <a:rPr lang="en"/>
              <a:t>Future plan</a:t>
            </a:r>
          </a:p>
        </p:txBody>
      </p:sp>
      <p:sp>
        <p:nvSpPr>
          <p:cNvPr id="49" name="Shape 4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Overview</a:t>
            </a:r>
          </a:p>
        </p:txBody>
      </p:sp>
      <p:sp>
        <p:nvSpPr>
          <p:cNvPr id="50" name="Shape 5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15" name="Shape 315"/>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16" name="Shape 316"/>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17" name="Shape 317"/>
          <p:cNvGrpSpPr/>
          <p:nvPr/>
        </p:nvGrpSpPr>
        <p:grpSpPr>
          <a:xfrm>
            <a:off x="4336150" y="2394850"/>
            <a:ext cx="1814399" cy="1383624"/>
            <a:chOff x="4336150" y="2394850"/>
            <a:chExt cx="1814399" cy="1383624"/>
          </a:xfrm>
        </p:grpSpPr>
        <p:sp>
          <p:nvSpPr>
            <p:cNvPr id="318" name="Shape 318"/>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319" name="Shape 31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grpSp>
        <p:nvGrpSpPr>
          <p:cNvPr id="320" name="Shape 320"/>
          <p:cNvGrpSpPr/>
          <p:nvPr/>
        </p:nvGrpSpPr>
        <p:grpSpPr>
          <a:xfrm>
            <a:off x="7067750" y="1861450"/>
            <a:ext cx="1814399" cy="956425"/>
            <a:chOff x="4336150" y="2394850"/>
            <a:chExt cx="1814399" cy="956425"/>
          </a:xfrm>
        </p:grpSpPr>
        <p:sp>
          <p:nvSpPr>
            <p:cNvPr id="321" name="Shape 321"/>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322" name="Shape 32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323" name="Shape 323"/>
          <p:cNvGrpSpPr/>
          <p:nvPr/>
        </p:nvGrpSpPr>
        <p:grpSpPr>
          <a:xfrm>
            <a:off x="2322275" y="4682525"/>
            <a:ext cx="1814399" cy="956425"/>
            <a:chOff x="4336150" y="2394850"/>
            <a:chExt cx="1814399" cy="956425"/>
          </a:xfrm>
        </p:grpSpPr>
        <p:sp>
          <p:nvSpPr>
            <p:cNvPr id="324" name="Shape 324"/>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25" name="Shape 32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Punishment</a:t>
              </a:r>
            </a:p>
          </p:txBody>
        </p:sp>
      </p:grpSp>
      <p:grpSp>
        <p:nvGrpSpPr>
          <p:cNvPr id="326" name="Shape 326"/>
          <p:cNvGrpSpPr/>
          <p:nvPr/>
        </p:nvGrpSpPr>
        <p:grpSpPr>
          <a:xfrm>
            <a:off x="4591700" y="4682525"/>
            <a:ext cx="1814399" cy="956425"/>
            <a:chOff x="4336150" y="2394850"/>
            <a:chExt cx="1814399" cy="956425"/>
          </a:xfrm>
        </p:grpSpPr>
        <p:sp>
          <p:nvSpPr>
            <p:cNvPr id="327" name="Shape 32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28" name="Shape 3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Accident</a:t>
              </a:r>
            </a:p>
          </p:txBody>
        </p:sp>
      </p:grpSp>
      <p:grpSp>
        <p:nvGrpSpPr>
          <p:cNvPr id="329" name="Shape 329"/>
          <p:cNvGrpSpPr/>
          <p:nvPr/>
        </p:nvGrpSpPr>
        <p:grpSpPr>
          <a:xfrm>
            <a:off x="6861125" y="4682525"/>
            <a:ext cx="1814399" cy="956425"/>
            <a:chOff x="4336150" y="2394850"/>
            <a:chExt cx="1814399" cy="956425"/>
          </a:xfrm>
        </p:grpSpPr>
        <p:sp>
          <p:nvSpPr>
            <p:cNvPr id="330" name="Shape 330"/>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31" name="Shape 33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Compensation</a:t>
              </a:r>
            </a:p>
          </p:txBody>
        </p:sp>
      </p:grpSp>
      <p:cxnSp>
        <p:nvCxnSpPr>
          <p:cNvPr id="332" name="Shape 332"/>
          <p:cNvCxnSpPr>
            <a:stCxn id="319" idx="3"/>
            <a:endCxn id="322" idx="1"/>
          </p:cNvCxnSpPr>
          <p:nvPr/>
        </p:nvCxnSpPr>
        <p:spPr>
          <a:xfrm flipH="1" rot="10800000">
            <a:off x="6150549" y="2042950"/>
            <a:ext cx="917099" cy="533400"/>
          </a:xfrm>
          <a:prstGeom prst="bentConnector3">
            <a:avLst>
              <a:gd fmla="val 50005" name="adj1"/>
            </a:avLst>
          </a:prstGeom>
          <a:noFill/>
          <a:ln cap="flat" cmpd="sng" w="19050">
            <a:solidFill>
              <a:schemeClr val="dk2"/>
            </a:solidFill>
            <a:prstDash val="solid"/>
            <a:round/>
            <a:headEnd len="lg" w="lg" type="none"/>
            <a:tailEnd len="lg" w="lg" type="none"/>
          </a:ln>
        </p:spPr>
      </p:cxnSp>
      <p:cxnSp>
        <p:nvCxnSpPr>
          <p:cNvPr id="333" name="Shape 333"/>
          <p:cNvCxnSpPr>
            <a:endCxn id="325" idx="0"/>
          </p:cNvCxnSpPr>
          <p:nvPr/>
        </p:nvCxnSpPr>
        <p:spPr>
          <a:xfrm flipH="1">
            <a:off x="3229475" y="3778324"/>
            <a:ext cx="1362300" cy="904200"/>
          </a:xfrm>
          <a:prstGeom prst="straightConnector1">
            <a:avLst/>
          </a:prstGeom>
          <a:noFill/>
          <a:ln cap="flat" cmpd="sng" w="19050">
            <a:solidFill>
              <a:schemeClr val="dk2"/>
            </a:solidFill>
            <a:prstDash val="solid"/>
            <a:round/>
            <a:headEnd len="lg" w="lg" type="none"/>
            <a:tailEnd len="lg" w="lg" type="none"/>
          </a:ln>
        </p:spPr>
      </p:cxnSp>
      <p:cxnSp>
        <p:nvCxnSpPr>
          <p:cNvPr id="334" name="Shape 334"/>
          <p:cNvCxnSpPr>
            <a:stCxn id="318" idx="2"/>
            <a:endCxn id="328" idx="0"/>
          </p:cNvCxnSpPr>
          <p:nvPr/>
        </p:nvCxnSpPr>
        <p:spPr>
          <a:xfrm>
            <a:off x="5243349" y="3778475"/>
            <a:ext cx="255600" cy="904200"/>
          </a:xfrm>
          <a:prstGeom prst="straightConnector1">
            <a:avLst/>
          </a:prstGeom>
          <a:noFill/>
          <a:ln cap="flat" cmpd="sng" w="19050">
            <a:solidFill>
              <a:schemeClr val="dk2"/>
            </a:solidFill>
            <a:prstDash val="solid"/>
            <a:round/>
            <a:headEnd len="lg" w="lg" type="none"/>
            <a:tailEnd len="lg" w="lg" type="none"/>
          </a:ln>
        </p:spPr>
      </p:cxnSp>
      <p:cxnSp>
        <p:nvCxnSpPr>
          <p:cNvPr id="335" name="Shape 335"/>
          <p:cNvCxnSpPr>
            <a:endCxn id="331" idx="0"/>
          </p:cNvCxnSpPr>
          <p:nvPr/>
        </p:nvCxnSpPr>
        <p:spPr>
          <a:xfrm>
            <a:off x="5963525" y="3786725"/>
            <a:ext cx="1804800" cy="895800"/>
          </a:xfrm>
          <a:prstGeom prst="straightConnector1">
            <a:avLst/>
          </a:prstGeom>
          <a:noFill/>
          <a:ln cap="flat" cmpd="sng" w="19050">
            <a:solidFill>
              <a:schemeClr val="dk2"/>
            </a:solidFill>
            <a:prstDash val="solid"/>
            <a:round/>
            <a:headEnd len="lg" w="lg" type="none"/>
            <a:tailEnd len="lg" w="lg" type="none"/>
          </a:ln>
        </p:spPr>
      </p:cxnSp>
      <p:sp>
        <p:nvSpPr>
          <p:cNvPr id="336" name="Shape 336"/>
          <p:cNvSpPr txBox="1"/>
          <p:nvPr/>
        </p:nvSpPr>
        <p:spPr>
          <a:xfrm>
            <a:off x="2832650" y="4412975"/>
            <a:ext cx="8587499" cy="10019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337" name="Shape 337"/>
          <p:cNvSpPr txBox="1"/>
          <p:nvPr/>
        </p:nvSpPr>
        <p:spPr>
          <a:xfrm>
            <a:off x="2594675" y="4234050"/>
            <a:ext cx="729900" cy="372600"/>
          </a:xfrm>
          <a:prstGeom prst="rect">
            <a:avLst/>
          </a:prstGeom>
          <a:noFill/>
          <a:ln>
            <a:noFill/>
          </a:ln>
        </p:spPr>
        <p:txBody>
          <a:bodyPr anchorCtr="0" anchor="t" bIns="91425" lIns="91425" rIns="91425" tIns="91425">
            <a:noAutofit/>
          </a:bodyPr>
          <a:lstStyle/>
          <a:p>
            <a:pPr>
              <a:spcBef>
                <a:spcPts val="0"/>
              </a:spcBef>
              <a:buNone/>
            </a:pPr>
            <a:r>
              <a:rPr b="1" lang="en" sz="2400"/>
              <a:t>0..*</a:t>
            </a:r>
          </a:p>
        </p:txBody>
      </p:sp>
      <p:sp>
        <p:nvSpPr>
          <p:cNvPr id="338" name="Shape 338"/>
          <p:cNvSpPr txBox="1"/>
          <p:nvPr/>
        </p:nvSpPr>
        <p:spPr>
          <a:xfrm>
            <a:off x="4769050"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39" name="Shape 339"/>
          <p:cNvSpPr txBox="1"/>
          <p:nvPr/>
        </p:nvSpPr>
        <p:spPr>
          <a:xfrm>
            <a:off x="7417725"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0" name="Shape 340"/>
          <p:cNvSpPr txBox="1"/>
          <p:nvPr/>
        </p:nvSpPr>
        <p:spPr>
          <a:xfrm>
            <a:off x="38618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1" name="Shape 341"/>
          <p:cNvSpPr txBox="1"/>
          <p:nvPr/>
        </p:nvSpPr>
        <p:spPr>
          <a:xfrm>
            <a:off x="4912662" y="3706375"/>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2" name="Shape 342"/>
          <p:cNvSpPr txBox="1"/>
          <p:nvPr/>
        </p:nvSpPr>
        <p:spPr>
          <a:xfrm>
            <a:off x="62475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3" name="Shape 343"/>
          <p:cNvSpPr txBox="1"/>
          <p:nvPr/>
        </p:nvSpPr>
        <p:spPr>
          <a:xfrm>
            <a:off x="6677225" y="154400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4" name="Shape 344"/>
          <p:cNvSpPr txBox="1"/>
          <p:nvPr/>
        </p:nvSpPr>
        <p:spPr>
          <a:xfrm>
            <a:off x="6071250" y="2554512"/>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5" name="Shape 3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351" name="Shape 351"/>
          <p:cNvPicPr preferRelativeResize="0"/>
          <p:nvPr/>
        </p:nvPicPr>
        <p:blipFill>
          <a:blip r:embed="rId3">
            <a:alphaModFix/>
          </a:blip>
          <a:stretch>
            <a:fillRect/>
          </a:stretch>
        </p:blipFill>
        <p:spPr>
          <a:xfrm>
            <a:off x="801125" y="2108971"/>
            <a:ext cx="1609602" cy="571834"/>
          </a:xfrm>
          <a:prstGeom prst="rect">
            <a:avLst/>
          </a:prstGeom>
          <a:noFill/>
          <a:ln>
            <a:noFill/>
          </a:ln>
        </p:spPr>
      </p:pic>
      <p:sp>
        <p:nvSpPr>
          <p:cNvPr id="352" name="Shape 352"/>
          <p:cNvSpPr txBox="1"/>
          <p:nvPr/>
        </p:nvSpPr>
        <p:spPr>
          <a:xfrm>
            <a:off x="4946875" y="2109025"/>
            <a:ext cx="4197000" cy="571799"/>
          </a:xfrm>
          <a:prstGeom prst="rect">
            <a:avLst/>
          </a:prstGeom>
          <a:noFill/>
          <a:ln>
            <a:noFill/>
          </a:ln>
        </p:spPr>
        <p:txBody>
          <a:bodyPr anchorCtr="0" anchor="t" bIns="91425" lIns="91425" rIns="91425" tIns="91425">
            <a:noAutofit/>
          </a:bodyPr>
          <a:lstStyle/>
          <a:p>
            <a:pPr>
              <a:spcBef>
                <a:spcPts val="0"/>
              </a:spcBef>
              <a:buNone/>
            </a:pPr>
            <a:r>
              <a:rPr lang="en" sz="1800"/>
              <a:t>Contract is not paid yet or contract start date is not came yet</a:t>
            </a:r>
          </a:p>
        </p:txBody>
      </p:sp>
      <p:sp>
        <p:nvSpPr>
          <p:cNvPr id="353" name="Shape 353"/>
          <p:cNvSpPr txBox="1"/>
          <p:nvPr/>
        </p:nvSpPr>
        <p:spPr>
          <a:xfrm>
            <a:off x="2634200" y="2104350"/>
            <a:ext cx="2089199" cy="571799"/>
          </a:xfrm>
          <a:prstGeom prst="rect">
            <a:avLst/>
          </a:prstGeom>
          <a:noFill/>
          <a:ln>
            <a:noFill/>
          </a:ln>
        </p:spPr>
        <p:txBody>
          <a:bodyPr anchorCtr="0" anchor="ctr" bIns="91425" lIns="91425" rIns="91425" tIns="91425">
            <a:noAutofit/>
          </a:bodyPr>
          <a:lstStyle/>
          <a:p>
            <a:pPr>
              <a:spcBef>
                <a:spcPts val="0"/>
              </a:spcBef>
              <a:buNone/>
            </a:pPr>
            <a:r>
              <a:rPr b="1" lang="en" sz="1800"/>
              <a:t>(Chưa kích hoạt)</a:t>
            </a:r>
          </a:p>
        </p:txBody>
      </p:sp>
      <p:sp>
        <p:nvSpPr>
          <p:cNvPr id="354" name="Shape 35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60" name="Shape 360"/>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61" name="Shape 361"/>
          <p:cNvPicPr preferRelativeResize="0"/>
          <p:nvPr/>
        </p:nvPicPr>
        <p:blipFill>
          <a:blip r:embed="rId4">
            <a:alphaModFix/>
          </a:blip>
          <a:stretch>
            <a:fillRect/>
          </a:stretch>
        </p:blipFill>
        <p:spPr>
          <a:xfrm>
            <a:off x="801125" y="2842225"/>
            <a:ext cx="1609602" cy="571834"/>
          </a:xfrm>
          <a:prstGeom prst="rect">
            <a:avLst/>
          </a:prstGeom>
          <a:noFill/>
          <a:ln>
            <a:noFill/>
          </a:ln>
        </p:spPr>
      </p:pic>
      <p:sp>
        <p:nvSpPr>
          <p:cNvPr id="362" name="Shape 362"/>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63" name="Shape 363"/>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64" name="Shape 364"/>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65" name="Shape 365"/>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66" name="Shape 3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72" name="Shape 372"/>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73" name="Shape 373"/>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74" name="Shape 374"/>
          <p:cNvPicPr preferRelativeResize="0"/>
          <p:nvPr/>
        </p:nvPicPr>
        <p:blipFill>
          <a:blip r:embed="rId5">
            <a:alphaModFix/>
          </a:blip>
          <a:stretch>
            <a:fillRect/>
          </a:stretch>
        </p:blipFill>
        <p:spPr>
          <a:xfrm>
            <a:off x="801125" y="3575466"/>
            <a:ext cx="1609602" cy="571834"/>
          </a:xfrm>
          <a:prstGeom prst="rect">
            <a:avLst/>
          </a:prstGeom>
          <a:noFill/>
          <a:ln>
            <a:noFill/>
          </a:ln>
        </p:spPr>
      </p:pic>
      <p:sp>
        <p:nvSpPr>
          <p:cNvPr id="375" name="Shape 375"/>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76" name="Shape 376"/>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77" name="Shape 377"/>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78" name="Shape 378"/>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79" name="Shape 379"/>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80" name="Shape 380"/>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381" name="Shape 38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87" name="Shape 387"/>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88" name="Shape 388"/>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89" name="Shape 389"/>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390" name="Shape 390"/>
          <p:cNvPicPr preferRelativeResize="0"/>
          <p:nvPr/>
        </p:nvPicPr>
        <p:blipFill>
          <a:blip r:embed="rId6">
            <a:alphaModFix/>
          </a:blip>
          <a:stretch>
            <a:fillRect/>
          </a:stretch>
        </p:blipFill>
        <p:spPr>
          <a:xfrm>
            <a:off x="801125" y="4308731"/>
            <a:ext cx="1609602" cy="571834"/>
          </a:xfrm>
          <a:prstGeom prst="rect">
            <a:avLst/>
          </a:prstGeom>
          <a:noFill/>
          <a:ln>
            <a:noFill/>
          </a:ln>
        </p:spPr>
      </p:pic>
      <p:sp>
        <p:nvSpPr>
          <p:cNvPr id="391" name="Shape 391"/>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92" name="Shape 392"/>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93" name="Shape 393"/>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94" name="Shape 394"/>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395" name="Shape 395"/>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96" name="Shape 396"/>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97" name="Shape 397"/>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398" name="Shape 398"/>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04" name="Shape 404"/>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05" name="Shape 405"/>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06" name="Shape 406"/>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07" name="Shape 407"/>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08" name="Shape 408"/>
          <p:cNvPicPr preferRelativeResize="0"/>
          <p:nvPr/>
        </p:nvPicPr>
        <p:blipFill>
          <a:blip r:embed="rId7">
            <a:alphaModFix/>
          </a:blip>
          <a:stretch>
            <a:fillRect/>
          </a:stretch>
        </p:blipFill>
        <p:spPr>
          <a:xfrm>
            <a:off x="801125" y="5042000"/>
            <a:ext cx="1609600" cy="571850"/>
          </a:xfrm>
          <a:prstGeom prst="rect">
            <a:avLst/>
          </a:prstGeom>
          <a:noFill/>
          <a:ln>
            <a:noFill/>
          </a:ln>
        </p:spPr>
      </p:pic>
      <p:sp>
        <p:nvSpPr>
          <p:cNvPr id="409" name="Shape 409"/>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10" name="Shape 410"/>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11" name="Shape 411"/>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12" name="Shape 412"/>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13" name="Shape 413"/>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14" name="Shape 414"/>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15" name="Shape 415"/>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16" name="Shape 416"/>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17" name="Shape 417"/>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18" name="Shape 418"/>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19" name="Shape 4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25" name="Shape 425"/>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26" name="Shape 426"/>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27" name="Shape 427"/>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28" name="Shape 428"/>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29" name="Shape 429"/>
          <p:cNvPicPr preferRelativeResize="0"/>
          <p:nvPr/>
        </p:nvPicPr>
        <p:blipFill>
          <a:blip r:embed="rId7">
            <a:alphaModFix/>
          </a:blip>
          <a:stretch>
            <a:fillRect/>
          </a:stretch>
        </p:blipFill>
        <p:spPr>
          <a:xfrm>
            <a:off x="801125" y="5775262"/>
            <a:ext cx="1609602" cy="571834"/>
          </a:xfrm>
          <a:prstGeom prst="rect">
            <a:avLst/>
          </a:prstGeom>
          <a:noFill/>
          <a:ln>
            <a:noFill/>
          </a:ln>
        </p:spPr>
      </p:pic>
      <p:pic>
        <p:nvPicPr>
          <p:cNvPr id="430" name="Shape 430"/>
          <p:cNvPicPr preferRelativeResize="0"/>
          <p:nvPr/>
        </p:nvPicPr>
        <p:blipFill>
          <a:blip r:embed="rId8">
            <a:alphaModFix/>
          </a:blip>
          <a:stretch>
            <a:fillRect/>
          </a:stretch>
        </p:blipFill>
        <p:spPr>
          <a:xfrm>
            <a:off x="801125" y="5042000"/>
            <a:ext cx="1609600" cy="571850"/>
          </a:xfrm>
          <a:prstGeom prst="rect">
            <a:avLst/>
          </a:prstGeom>
          <a:noFill/>
          <a:ln>
            <a:noFill/>
          </a:ln>
        </p:spPr>
      </p:pic>
      <p:sp>
        <p:nvSpPr>
          <p:cNvPr id="431" name="Shape 431"/>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32" name="Shape 432"/>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33" name="Shape 433"/>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34" name="Shape 434"/>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35" name="Shape 435"/>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36" name="Shape 436"/>
          <p:cNvSpPr txBox="1"/>
          <p:nvPr/>
        </p:nvSpPr>
        <p:spPr>
          <a:xfrm>
            <a:off x="4946925" y="57751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cancelled and no longer available</a:t>
            </a:r>
          </a:p>
        </p:txBody>
      </p:sp>
      <p:sp>
        <p:nvSpPr>
          <p:cNvPr id="437" name="Shape 437"/>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38" name="Shape 438"/>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39" name="Shape 439"/>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40" name="Shape 440"/>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41" name="Shape 441"/>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42" name="Shape 442"/>
          <p:cNvSpPr txBox="1"/>
          <p:nvPr/>
        </p:nvSpPr>
        <p:spPr>
          <a:xfrm>
            <a:off x="2634225" y="57938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(Đã hủy)</a:t>
            </a:r>
          </a:p>
        </p:txBody>
      </p:sp>
      <p:sp>
        <p:nvSpPr>
          <p:cNvPr id="443" name="Shape 4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grpSp>
        <p:nvGrpSpPr>
          <p:cNvPr id="448" name="Shape 448"/>
          <p:cNvGrpSpPr/>
          <p:nvPr/>
        </p:nvGrpSpPr>
        <p:grpSpPr>
          <a:xfrm>
            <a:off x="2867822" y="2319251"/>
            <a:ext cx="3827841" cy="3581675"/>
            <a:chOff x="4336150" y="2394850"/>
            <a:chExt cx="1814401" cy="1697718"/>
          </a:xfrm>
        </p:grpSpPr>
        <p:sp>
          <p:nvSpPr>
            <p:cNvPr id="449" name="Shape 449"/>
            <p:cNvSpPr/>
            <p:nvPr/>
          </p:nvSpPr>
          <p:spPr>
            <a:xfrm>
              <a:off x="4336151" y="2708968"/>
              <a:ext cx="1814399" cy="1383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3600"/>
                <a:t>StartDate</a:t>
              </a:r>
            </a:p>
            <a:p>
              <a:pPr lvl="0" rtl="0">
                <a:spcBef>
                  <a:spcPts val="0"/>
                </a:spcBef>
                <a:buNone/>
              </a:pPr>
              <a:r>
                <a:rPr lang="en" sz="3600"/>
                <a:t>ExpiredDate</a:t>
              </a:r>
            </a:p>
            <a:p>
              <a:pPr rtl="0">
                <a:spcBef>
                  <a:spcPts val="0"/>
                </a:spcBef>
                <a:buNone/>
              </a:pPr>
              <a:r>
                <a:rPr lang="en" sz="3600"/>
                <a:t>VehiclePlate</a:t>
              </a:r>
            </a:p>
            <a:p>
              <a:pPr lvl="0" rtl="0">
                <a:spcBef>
                  <a:spcPts val="0"/>
                </a:spcBef>
                <a:buNone/>
              </a:pPr>
              <a:r>
                <a:rPr lang="en" sz="3600">
                  <a:solidFill>
                    <a:srgbClr val="FF0000"/>
                  </a:solidFill>
                </a:rPr>
                <a:t>Status</a:t>
              </a:r>
            </a:p>
            <a:p>
              <a:pPr lvl="0" rtl="0">
                <a:spcBef>
                  <a:spcPts val="0"/>
                </a:spcBef>
                <a:buNone/>
              </a:pPr>
              <a:r>
                <a:rPr lang="en" sz="3600"/>
                <a:t>...</a:t>
              </a:r>
            </a:p>
          </p:txBody>
        </p:sp>
        <p:sp>
          <p:nvSpPr>
            <p:cNvPr id="450" name="Shape 45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3600"/>
                <a:t>Contract</a:t>
              </a:r>
            </a:p>
          </p:txBody>
        </p:sp>
      </p:grpSp>
      <p:sp>
        <p:nvSpPr>
          <p:cNvPr id="451" name="Shape 45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452" name="Shape 452"/>
          <p:cNvSpPr/>
          <p:nvPr/>
        </p:nvSpPr>
        <p:spPr>
          <a:xfrm>
            <a:off x="1786400" y="4874775"/>
            <a:ext cx="847799" cy="272400"/>
          </a:xfrm>
          <a:prstGeom prst="rightArrow">
            <a:avLst>
              <a:gd fmla="val 50000" name="adj1"/>
              <a:gd fmla="val 50000" name="adj2"/>
            </a:avLst>
          </a:prstGeom>
          <a:solidFill>
            <a:srgbClr val="E06666"/>
          </a:solid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458" name="Shape 45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59" name="Shape 4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460" name="Shape 460"/>
          <p:cNvSpPr/>
          <p:nvPr/>
        </p:nvSpPr>
        <p:spPr>
          <a:xfrm>
            <a:off x="696400" y="2573650"/>
            <a:ext cx="22860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1" name="Shape 461"/>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2" name="Shape 462"/>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3" name="Shape 463"/>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4" name="Shape 464"/>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5" name="Shape 465"/>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6" name="Shape 466"/>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7" name="Shape 467"/>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8" name="Shape 468"/>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9" name="Shape 469"/>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0" name="Shape 470"/>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1" name="Shape 471"/>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2" name="Shape 472"/>
          <p:cNvSpPr/>
          <p:nvPr/>
        </p:nvSpPr>
        <p:spPr>
          <a:xfrm>
            <a:off x="62550" y="2824000"/>
            <a:ext cx="1163699" cy="24444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78" name="Shape 47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79" name="Shape 4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80" name="Shape 480"/>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1" name="Shape 481"/>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2" name="Shape 482"/>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3" name="Shape 483"/>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4" name="Shape 484"/>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5" name="Shape 485"/>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6" name="Shape 486"/>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7" name="Shape 487"/>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8" name="Shape 488"/>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9" name="Shape 489"/>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0" name="Shape 490"/>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1" name="Shape 491"/>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Problems</a:t>
            </a:r>
          </a:p>
        </p:txBody>
      </p:sp>
      <p:sp>
        <p:nvSpPr>
          <p:cNvPr id="56" name="Shape 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97" name="Shape 49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98" name="Shape 4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99" name="Shape 499"/>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0" name="Shape 500"/>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1" name="Shape 501"/>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2" name="Shape 502"/>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3" name="Shape 503"/>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4" name="Shape 504"/>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5" name="Shape 505"/>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6" name="Shape 506"/>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7" name="Shape 507"/>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8" name="Shape 508"/>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9" name="Shape 509"/>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15" name="Shape 51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16" name="Shape 5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17" name="Shape 517"/>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8" name="Shape 518"/>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9" name="Shape 519"/>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0" name="Shape 520"/>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1" name="Shape 521"/>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2" name="Shape 522"/>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3" name="Shape 523"/>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4" name="Shape 524"/>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5" name="Shape 525"/>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6" name="Shape 526"/>
          <p:cNvSpPr/>
          <p:nvPr/>
        </p:nvSpPr>
        <p:spPr>
          <a:xfrm>
            <a:off x="1935775" y="3156050"/>
            <a:ext cx="5250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32" name="Shape 53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33" name="Shape 53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34" name="Shape 534"/>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5" name="Shape 535"/>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6" name="Shape 536"/>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7" name="Shape 537"/>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8" name="Shape 538"/>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9" name="Shape 539"/>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0" name="Shape 540"/>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1" name="Shape 541"/>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2" name="Shape 542"/>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48" name="Shape 54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49" name="Shape 54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50" name="Shape 550"/>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1" name="Shape 551"/>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2" name="Shape 552"/>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3" name="Shape 553"/>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4" name="Shape 554"/>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5" name="Shape 555"/>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6" name="Shape 556"/>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7" name="Shape 557"/>
          <p:cNvSpPr/>
          <p:nvPr/>
        </p:nvSpPr>
        <p:spPr>
          <a:xfrm>
            <a:off x="1935775" y="3156050"/>
            <a:ext cx="5358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63" name="Shape 56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64" name="Shape 5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65" name="Shape 565"/>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6" name="Shape 566"/>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7" name="Shape 567"/>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8" name="Shape 568"/>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9" name="Shape 569"/>
          <p:cNvSpPr/>
          <p:nvPr/>
        </p:nvSpPr>
        <p:spPr>
          <a:xfrm>
            <a:off x="1935775" y="3156050"/>
            <a:ext cx="53186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75" name="Shape 57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76" name="Shape 5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77" name="Shape 577"/>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8" name="Shape 578"/>
          <p:cNvSpPr/>
          <p:nvPr/>
        </p:nvSpPr>
        <p:spPr>
          <a:xfrm>
            <a:off x="1913175" y="5024525"/>
            <a:ext cx="13916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9" name="Shape 579"/>
          <p:cNvSpPr/>
          <p:nvPr/>
        </p:nvSpPr>
        <p:spPr>
          <a:xfrm>
            <a:off x="838725" y="5037050"/>
            <a:ext cx="10347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0" name="Shape 580"/>
          <p:cNvSpPr/>
          <p:nvPr/>
        </p:nvSpPr>
        <p:spPr>
          <a:xfrm>
            <a:off x="90825" y="3208125"/>
            <a:ext cx="671400" cy="21966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1" name="Shape 581"/>
          <p:cNvSpPr/>
          <p:nvPr/>
        </p:nvSpPr>
        <p:spPr>
          <a:xfrm>
            <a:off x="457200" y="5122250"/>
            <a:ext cx="548699" cy="2885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2" name="Shape 582"/>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88" name="Shape 58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89" name="Shape 58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595" name="Shape 5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96" name="Shape 59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sp>
        <p:nvSpPr>
          <p:cNvPr id="597" name="Shape 597"/>
          <p:cNvSpPr txBox="1"/>
          <p:nvPr/>
        </p:nvSpPr>
        <p:spPr>
          <a:xfrm>
            <a:off x="976800" y="3270175"/>
            <a:ext cx="7190400" cy="977400"/>
          </a:xfrm>
          <a:prstGeom prst="rect">
            <a:avLst/>
          </a:prstGeom>
          <a:noFill/>
          <a:ln>
            <a:noFill/>
          </a:ln>
        </p:spPr>
        <p:txBody>
          <a:bodyPr anchorCtr="0" anchor="t" bIns="91425" lIns="91425" rIns="91425" tIns="91425">
            <a:noAutofit/>
          </a:bodyPr>
          <a:lstStyle/>
          <a:p>
            <a:pPr lvl="0" rtl="0">
              <a:spcBef>
                <a:spcPts val="0"/>
              </a:spcBef>
              <a:buNone/>
            </a:pPr>
            <a:r>
              <a:rPr lang="en" sz="2400"/>
              <a:t>Customer </a:t>
            </a:r>
            <a:r>
              <a:rPr b="1" lang="en" sz="2400"/>
              <a:t>Cao Thanh Minh</a:t>
            </a:r>
            <a:r>
              <a:rPr lang="en" sz="2400"/>
              <a:t> own a motorbike (Honda Future) and want to register new insurance contract for his bike.</a:t>
            </a:r>
          </a:p>
        </p:txBody>
      </p:sp>
      <p:sp>
        <p:nvSpPr>
          <p:cNvPr id="598" name="Shape 598"/>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04" name="Shape 60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05" name="Shape 605"/>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06" name="Shape 60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07" name="Shape 607"/>
          <p:cNvSpPr/>
          <p:nvPr/>
        </p:nvSpPr>
        <p:spPr>
          <a:xfrm>
            <a:off x="4317450" y="2430175"/>
            <a:ext cx="3500400" cy="11430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08" name="Shape 608"/>
          <p:cNvSpPr/>
          <p:nvPr/>
        </p:nvSpPr>
        <p:spPr>
          <a:xfrm>
            <a:off x="5643600" y="2692650"/>
            <a:ext cx="3152099" cy="3817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09" name="Shape 609"/>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15" name="Shape 615"/>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16" name="Shape 616"/>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17" name="Shape 6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18" name="Shape 618"/>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9" name="Shape 619"/>
          <p:cNvSpPr/>
          <p:nvPr/>
        </p:nvSpPr>
        <p:spPr>
          <a:xfrm>
            <a:off x="5643600" y="4920200"/>
            <a:ext cx="3152099" cy="1589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20" name="Shape 620"/>
          <p:cNvPicPr preferRelativeResize="0"/>
          <p:nvPr/>
        </p:nvPicPr>
        <p:blipFill>
          <a:blip r:embed="rId4">
            <a:alphaModFix/>
          </a:blip>
          <a:stretch>
            <a:fillRect/>
          </a:stretch>
        </p:blipFill>
        <p:spPr>
          <a:xfrm>
            <a:off x="5434925" y="2870400"/>
            <a:ext cx="1090574" cy="35542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a:spcBef>
                <a:spcPts val="0"/>
              </a:spcBef>
              <a:buAutoNum type="arabicPeriod"/>
            </a:pPr>
            <a:r>
              <a:rPr lang="en"/>
              <a:t>Problems</a:t>
            </a:r>
          </a:p>
        </p:txBody>
      </p:sp>
      <p:sp>
        <p:nvSpPr>
          <p:cNvPr id="62" name="Shape 62"/>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Insurance customer </a:t>
            </a:r>
            <a:r>
              <a:rPr b="1" lang="en" sz="2000">
                <a:solidFill>
                  <a:schemeClr val="dk1"/>
                </a:solidFill>
              </a:rPr>
              <a:t>forget contract expired date</a:t>
            </a:r>
            <a:r>
              <a:rPr lang="en" sz="2000">
                <a:solidFill>
                  <a:schemeClr val="dk1"/>
                </a:solidFill>
              </a:rPr>
              <a:t>.</a:t>
            </a:r>
          </a:p>
        </p:txBody>
      </p:sp>
      <p:sp>
        <p:nvSpPr>
          <p:cNvPr id="63" name="Shape 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64" name="Shape 64"/>
          <p:cNvPicPr preferRelativeResize="0"/>
          <p:nvPr/>
        </p:nvPicPr>
        <p:blipFill>
          <a:blip r:embed="rId3">
            <a:alphaModFix/>
          </a:blip>
          <a:stretch>
            <a:fillRect/>
          </a:stretch>
        </p:blipFill>
        <p:spPr>
          <a:xfrm>
            <a:off x="2633662" y="2051012"/>
            <a:ext cx="3876675" cy="3857625"/>
          </a:xfrm>
          <a:prstGeom prst="rect">
            <a:avLst/>
          </a:prstGeom>
          <a:noFill/>
          <a:ln>
            <a:noFill/>
          </a:ln>
        </p:spPr>
      </p:pic>
      <p:sp>
        <p:nvSpPr>
          <p:cNvPr id="65" name="Shape 65"/>
          <p:cNvSpPr/>
          <p:nvPr/>
        </p:nvSpPr>
        <p:spPr>
          <a:xfrm>
            <a:off x="1374750"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26" name="Shape 62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27" name="Shape 627"/>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28" name="Shape 6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29" name="Shape 629"/>
          <p:cNvPicPr preferRelativeResize="0"/>
          <p:nvPr/>
        </p:nvPicPr>
        <p:blipFill>
          <a:blip r:embed="rId4">
            <a:alphaModFix/>
          </a:blip>
          <a:stretch>
            <a:fillRect/>
          </a:stretch>
        </p:blipFill>
        <p:spPr>
          <a:xfrm>
            <a:off x="5434925" y="2870400"/>
            <a:ext cx="1090574" cy="355424"/>
          </a:xfrm>
          <a:prstGeom prst="rect">
            <a:avLst/>
          </a:prstGeom>
          <a:noFill/>
          <a:ln>
            <a:noFill/>
          </a:ln>
        </p:spPr>
      </p:pic>
      <p:pic>
        <p:nvPicPr>
          <p:cNvPr id="630" name="Shape 630"/>
          <p:cNvPicPr preferRelativeResize="0"/>
          <p:nvPr/>
        </p:nvPicPr>
        <p:blipFill>
          <a:blip r:embed="rId5">
            <a:alphaModFix/>
          </a:blip>
          <a:stretch>
            <a:fillRect/>
          </a:stretch>
        </p:blipFill>
        <p:spPr>
          <a:xfrm>
            <a:off x="6342000" y="5420325"/>
            <a:ext cx="1090574" cy="3554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636" name="Shape 63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637" name="Shape 63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8" name="Shape 638"/>
          <p:cNvSpPr/>
          <p:nvPr/>
        </p:nvSpPr>
        <p:spPr>
          <a:xfrm>
            <a:off x="363350" y="3298675"/>
            <a:ext cx="8323499" cy="33018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639" name="Shape 639"/>
          <p:cNvSpPr/>
          <p:nvPr/>
        </p:nvSpPr>
        <p:spPr>
          <a:xfrm>
            <a:off x="575275" y="2301150"/>
            <a:ext cx="8111399" cy="984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x="0" y="0"/>
          <a:ext cx="0" cy="0"/>
          <a:chOff x="0" y="0"/>
          <a:chExt cx="0" cy="0"/>
        </a:xfrm>
      </p:grpSpPr>
      <p:sp>
        <p:nvSpPr>
          <p:cNvPr id="644" name="Shape 644"/>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Card</a:t>
            </a:r>
          </a:p>
        </p:txBody>
      </p:sp>
      <p:sp>
        <p:nvSpPr>
          <p:cNvPr id="645" name="Shape 6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pic>
        <p:nvPicPr>
          <p:cNvPr id="651" name="Shape 651"/>
          <p:cNvPicPr preferRelativeResize="0"/>
          <p:nvPr/>
        </p:nvPicPr>
        <p:blipFill>
          <a:blip r:embed="rId3">
            <a:alphaModFix/>
          </a:blip>
          <a:stretch>
            <a:fillRect/>
          </a:stretch>
        </p:blipFill>
        <p:spPr>
          <a:xfrm>
            <a:off x="457200" y="3082375"/>
            <a:ext cx="3134125" cy="1762950"/>
          </a:xfrm>
          <a:prstGeom prst="rect">
            <a:avLst/>
          </a:prstGeom>
          <a:noFill/>
          <a:ln>
            <a:noFill/>
          </a:ln>
        </p:spPr>
      </p:pic>
      <p:pic>
        <p:nvPicPr>
          <p:cNvPr id="652" name="Shape 652"/>
          <p:cNvPicPr preferRelativeResize="0"/>
          <p:nvPr/>
        </p:nvPicPr>
        <p:blipFill>
          <a:blip r:embed="rId4">
            <a:alphaModFix/>
          </a:blip>
          <a:stretch>
            <a:fillRect/>
          </a:stretch>
        </p:blipFill>
        <p:spPr>
          <a:xfrm>
            <a:off x="5605650" y="2148512"/>
            <a:ext cx="2988350" cy="3630650"/>
          </a:xfrm>
          <a:prstGeom prst="rect">
            <a:avLst/>
          </a:prstGeom>
          <a:noFill/>
          <a:ln>
            <a:noFill/>
          </a:ln>
        </p:spPr>
      </p:pic>
      <p:sp>
        <p:nvSpPr>
          <p:cNvPr id="653" name="Shape 653"/>
          <p:cNvSpPr/>
          <p:nvPr/>
        </p:nvSpPr>
        <p:spPr>
          <a:xfrm>
            <a:off x="3861350" y="3652625"/>
            <a:ext cx="1311899" cy="476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54" name="Shape 654"/>
          <p:cNvSpPr txBox="1"/>
          <p:nvPr/>
        </p:nvSpPr>
        <p:spPr>
          <a:xfrm>
            <a:off x="351162" y="5009350"/>
            <a:ext cx="3346199" cy="476999"/>
          </a:xfrm>
          <a:prstGeom prst="rect">
            <a:avLst/>
          </a:prstGeom>
          <a:noFill/>
          <a:ln>
            <a:noFill/>
          </a:ln>
        </p:spPr>
        <p:txBody>
          <a:bodyPr anchorCtr="0" anchor="t" bIns="91425" lIns="91425" rIns="91425" tIns="91425">
            <a:noAutofit/>
          </a:bodyPr>
          <a:lstStyle/>
          <a:p>
            <a:pPr algn="ctr">
              <a:spcBef>
                <a:spcPts val="0"/>
              </a:spcBef>
              <a:buNone/>
            </a:pPr>
            <a:r>
              <a:rPr b="1" lang="en" sz="1800"/>
              <a:t>Insurance Certificate Paper</a:t>
            </a:r>
          </a:p>
        </p:txBody>
      </p:sp>
      <p:sp>
        <p:nvSpPr>
          <p:cNvPr id="655" name="Shape 655"/>
          <p:cNvSpPr txBox="1"/>
          <p:nvPr/>
        </p:nvSpPr>
        <p:spPr>
          <a:xfrm>
            <a:off x="5426712" y="5937025"/>
            <a:ext cx="3346199" cy="476999"/>
          </a:xfrm>
          <a:prstGeom prst="rect">
            <a:avLst/>
          </a:prstGeom>
          <a:noFill/>
          <a:ln>
            <a:noFill/>
          </a:ln>
        </p:spPr>
        <p:txBody>
          <a:bodyPr anchorCtr="0" anchor="t" bIns="91425" lIns="91425" rIns="91425" tIns="91425">
            <a:noAutofit/>
          </a:bodyPr>
          <a:lstStyle/>
          <a:p>
            <a:pPr lvl="0" rtl="0" algn="ctr">
              <a:spcBef>
                <a:spcPts val="0"/>
              </a:spcBef>
              <a:buNone/>
            </a:pPr>
            <a:r>
              <a:rPr b="1" lang="en" sz="1800"/>
              <a:t>NFC Insurance Card</a:t>
            </a:r>
          </a:p>
        </p:txBody>
      </p:sp>
      <p:sp>
        <p:nvSpPr>
          <p:cNvPr id="656" name="Shape 6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0" name="Shape 660"/>
        <p:cNvGrpSpPr/>
        <p:nvPr/>
      </p:nvGrpSpPr>
      <p:grpSpPr>
        <a:xfrm>
          <a:off x="0" y="0"/>
          <a:ext cx="0" cy="0"/>
          <a:chOff x="0" y="0"/>
          <a:chExt cx="0" cy="0"/>
        </a:xfrm>
      </p:grpSpPr>
      <p:sp>
        <p:nvSpPr>
          <p:cNvPr id="661" name="Shape 66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Card</a:t>
            </a:r>
          </a:p>
        </p:txBody>
      </p:sp>
      <p:grpSp>
        <p:nvGrpSpPr>
          <p:cNvPr id="662" name="Shape 662"/>
          <p:cNvGrpSpPr/>
          <p:nvPr/>
        </p:nvGrpSpPr>
        <p:grpSpPr>
          <a:xfrm>
            <a:off x="1090825" y="2144900"/>
            <a:ext cx="6962351" cy="4000700"/>
            <a:chOff x="1090825" y="2144900"/>
            <a:chExt cx="6962351" cy="4000700"/>
          </a:xfrm>
        </p:grpSpPr>
        <p:pic>
          <p:nvPicPr>
            <p:cNvPr id="663" name="Shape 663"/>
            <p:cNvPicPr preferRelativeResize="0"/>
            <p:nvPr/>
          </p:nvPicPr>
          <p:blipFill>
            <a:blip r:embed="rId3">
              <a:alphaModFix/>
            </a:blip>
            <a:stretch>
              <a:fillRect/>
            </a:stretch>
          </p:blipFill>
          <p:spPr>
            <a:xfrm>
              <a:off x="1090825" y="2144900"/>
              <a:ext cx="6962351" cy="4000700"/>
            </a:xfrm>
            <a:prstGeom prst="rect">
              <a:avLst/>
            </a:prstGeom>
            <a:noFill/>
            <a:ln>
              <a:noFill/>
            </a:ln>
          </p:spPr>
        </p:pic>
        <p:sp>
          <p:nvSpPr>
            <p:cNvPr id="664" name="Shape 664"/>
            <p:cNvSpPr txBox="1"/>
            <p:nvPr/>
          </p:nvSpPr>
          <p:spPr>
            <a:xfrm>
              <a:off x="4830425" y="2713400"/>
              <a:ext cx="2609100" cy="402600"/>
            </a:xfrm>
            <a:prstGeom prst="rect">
              <a:avLst/>
            </a:prstGeom>
            <a:noFill/>
            <a:ln>
              <a:noFill/>
            </a:ln>
          </p:spPr>
          <p:txBody>
            <a:bodyPr anchorCtr="0" anchor="t" bIns="91425" lIns="91425" rIns="91425" tIns="91425">
              <a:noAutofit/>
            </a:bodyPr>
            <a:lstStyle/>
            <a:p>
              <a:pPr>
                <a:spcBef>
                  <a:spcPts val="0"/>
                </a:spcBef>
                <a:buNone/>
              </a:pPr>
              <a:r>
                <a:rPr lang="en" sz="1800"/>
                <a:t>24A3UO8RE64H102</a:t>
              </a:r>
            </a:p>
          </p:txBody>
        </p:sp>
      </p:grpSp>
      <p:sp>
        <p:nvSpPr>
          <p:cNvPr id="665" name="Shape 665"/>
          <p:cNvSpPr/>
          <p:nvPr/>
        </p:nvSpPr>
        <p:spPr>
          <a:xfrm flipH="1">
            <a:off x="8053169" y="2713250"/>
            <a:ext cx="909600" cy="402899"/>
          </a:xfrm>
          <a:prstGeom prst="rightArrow">
            <a:avLst>
              <a:gd fmla="val 50000" name="adj1"/>
              <a:gd fmla="val 50000" name="adj2"/>
            </a:avLst>
          </a:prstGeom>
          <a:solidFill>
            <a:srgbClr val="EA9999"/>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66" name="Shape 6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pic>
        <p:nvPicPr>
          <p:cNvPr id="672" name="Shape 672"/>
          <p:cNvPicPr preferRelativeResize="0"/>
          <p:nvPr/>
        </p:nvPicPr>
        <p:blipFill>
          <a:blip r:embed="rId3">
            <a:alphaModFix/>
          </a:blip>
          <a:stretch>
            <a:fillRect/>
          </a:stretch>
        </p:blipFill>
        <p:spPr>
          <a:xfrm rot="5400000">
            <a:off x="5665675" y="3303137"/>
            <a:ext cx="3170174" cy="1815450"/>
          </a:xfrm>
          <a:prstGeom prst="rect">
            <a:avLst/>
          </a:prstGeom>
          <a:noFill/>
          <a:ln cap="flat" cmpd="sng" w="19050">
            <a:solidFill>
              <a:srgbClr val="666666"/>
            </a:solidFill>
            <a:prstDash val="solid"/>
            <a:round/>
            <a:headEnd len="med" w="med" type="none"/>
            <a:tailEnd len="med" w="med" type="none"/>
          </a:ln>
        </p:spPr>
      </p:pic>
      <p:pic>
        <p:nvPicPr>
          <p:cNvPr id="673" name="Shape 673"/>
          <p:cNvPicPr preferRelativeResize="0"/>
          <p:nvPr/>
        </p:nvPicPr>
        <p:blipFill>
          <a:blip r:embed="rId4">
            <a:alphaModFix/>
          </a:blip>
          <a:stretch>
            <a:fillRect/>
          </a:stretch>
        </p:blipFill>
        <p:spPr>
          <a:xfrm>
            <a:off x="-506900" y="1772475"/>
            <a:ext cx="4876800" cy="4876800"/>
          </a:xfrm>
          <a:prstGeom prst="rect">
            <a:avLst/>
          </a:prstGeom>
          <a:noFill/>
          <a:ln>
            <a:noFill/>
          </a:ln>
        </p:spPr>
      </p:pic>
      <p:pic>
        <p:nvPicPr>
          <p:cNvPr id="674" name="Shape 674"/>
          <p:cNvPicPr preferRelativeResize="0"/>
          <p:nvPr/>
        </p:nvPicPr>
        <p:blipFill>
          <a:blip r:embed="rId5">
            <a:alphaModFix/>
          </a:blip>
          <a:stretch>
            <a:fillRect/>
          </a:stretch>
        </p:blipFill>
        <p:spPr>
          <a:xfrm>
            <a:off x="3653625" y="3607500"/>
            <a:ext cx="2081425" cy="1206774"/>
          </a:xfrm>
          <a:prstGeom prst="rect">
            <a:avLst/>
          </a:prstGeom>
          <a:noFill/>
          <a:ln>
            <a:noFill/>
          </a:ln>
        </p:spPr>
      </p:pic>
      <p:sp>
        <p:nvSpPr>
          <p:cNvPr id="675" name="Shape 675"/>
          <p:cNvSpPr/>
          <p:nvPr/>
        </p:nvSpPr>
        <p:spPr>
          <a:xfrm>
            <a:off x="3503525" y="3092712"/>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6" name="Shape 676"/>
          <p:cNvSpPr/>
          <p:nvPr/>
        </p:nvSpPr>
        <p:spPr>
          <a:xfrm rot="10800000">
            <a:off x="3503527" y="5075537"/>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7" name="Shape 677"/>
          <p:cNvSpPr txBox="1"/>
          <p:nvPr/>
        </p:nvSpPr>
        <p:spPr>
          <a:xfrm>
            <a:off x="4174425" y="2698475"/>
            <a:ext cx="1460999" cy="394200"/>
          </a:xfrm>
          <a:prstGeom prst="rect">
            <a:avLst/>
          </a:prstGeom>
          <a:noFill/>
          <a:ln>
            <a:noFill/>
          </a:ln>
        </p:spPr>
        <p:txBody>
          <a:bodyPr anchorCtr="0" anchor="t" bIns="91425" lIns="91425" rIns="91425" tIns="91425">
            <a:noAutofit/>
          </a:bodyPr>
          <a:lstStyle/>
          <a:p>
            <a:pPr>
              <a:spcBef>
                <a:spcPts val="0"/>
              </a:spcBef>
              <a:buNone/>
            </a:pPr>
            <a:r>
              <a:rPr b="1" lang="en" sz="1800"/>
              <a:t>Write data</a:t>
            </a:r>
          </a:p>
        </p:txBody>
      </p:sp>
      <p:sp>
        <p:nvSpPr>
          <p:cNvPr id="678" name="Shape 678"/>
          <p:cNvSpPr txBox="1"/>
          <p:nvPr/>
        </p:nvSpPr>
        <p:spPr>
          <a:xfrm>
            <a:off x="4174425" y="5329100"/>
            <a:ext cx="1460999" cy="394200"/>
          </a:xfrm>
          <a:prstGeom prst="rect">
            <a:avLst/>
          </a:prstGeom>
          <a:noFill/>
          <a:ln>
            <a:noFill/>
          </a:ln>
        </p:spPr>
        <p:txBody>
          <a:bodyPr anchorCtr="0" anchor="t" bIns="91425" lIns="91425" rIns="91425" tIns="91425">
            <a:noAutofit/>
          </a:bodyPr>
          <a:lstStyle/>
          <a:p>
            <a:pPr lvl="0" rtl="0">
              <a:spcBef>
                <a:spcPts val="0"/>
              </a:spcBef>
              <a:buNone/>
            </a:pPr>
            <a:r>
              <a:rPr b="1" lang="en" sz="1800"/>
              <a:t>Read data</a:t>
            </a:r>
          </a:p>
        </p:txBody>
      </p:sp>
      <p:sp>
        <p:nvSpPr>
          <p:cNvPr id="679" name="Shape 6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Card</a:t>
            </a:r>
          </a:p>
        </p:txBody>
      </p:sp>
      <p:grpSp>
        <p:nvGrpSpPr>
          <p:cNvPr id="685" name="Shape 685"/>
          <p:cNvGrpSpPr/>
          <p:nvPr/>
        </p:nvGrpSpPr>
        <p:grpSpPr>
          <a:xfrm>
            <a:off x="3243200" y="2722850"/>
            <a:ext cx="1814399" cy="989424"/>
            <a:chOff x="4336150" y="2394850"/>
            <a:chExt cx="1814399" cy="989424"/>
          </a:xfrm>
        </p:grpSpPr>
        <p:sp>
          <p:nvSpPr>
            <p:cNvPr id="686" name="Shape 686"/>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687" name="Shape 68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688" name="Shape 688"/>
          <p:cNvGrpSpPr/>
          <p:nvPr/>
        </p:nvGrpSpPr>
        <p:grpSpPr>
          <a:xfrm>
            <a:off x="138186" y="2204400"/>
            <a:ext cx="2181398" cy="2237249"/>
            <a:chOff x="6962635" y="1122320"/>
            <a:chExt cx="1238445" cy="1270154"/>
          </a:xfrm>
        </p:grpSpPr>
        <p:grpSp>
          <p:nvGrpSpPr>
            <p:cNvPr id="689" name="Shape 689"/>
            <p:cNvGrpSpPr/>
            <p:nvPr/>
          </p:nvGrpSpPr>
          <p:grpSpPr>
            <a:xfrm rot="-880933">
              <a:off x="7025919" y="1252736"/>
              <a:ext cx="1111877" cy="642612"/>
              <a:chOff x="6437825" y="1680725"/>
              <a:chExt cx="1635599" cy="945300"/>
            </a:xfrm>
          </p:grpSpPr>
          <p:sp>
            <p:nvSpPr>
              <p:cNvPr id="690" name="Shape 69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91" name="Shape 69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692" name="Shape 69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693" name="Shape 693"/>
              <p:cNvSpPr txBox="1"/>
              <p:nvPr/>
            </p:nvSpPr>
            <p:spPr>
              <a:xfrm>
                <a:off x="6605734" y="2106314"/>
                <a:ext cx="1339199" cy="479999"/>
              </a:xfrm>
              <a:prstGeom prst="rect">
                <a:avLst/>
              </a:prstGeom>
              <a:noFill/>
              <a:ln>
                <a:noFill/>
              </a:ln>
            </p:spPr>
            <p:txBody>
              <a:bodyPr anchorCtr="0" anchor="t" bIns="91425" lIns="91425" rIns="91425" tIns="91425">
                <a:noAutofit/>
              </a:bodyPr>
              <a:lstStyle/>
              <a:p>
                <a:pPr rtl="0" algn="ctr">
                  <a:spcBef>
                    <a:spcPts val="0"/>
                  </a:spcBef>
                  <a:buNone/>
                </a:pPr>
                <a:r>
                  <a:rPr b="1" lang="en"/>
                  <a:t>Manufacture ID</a:t>
                </a:r>
              </a:p>
              <a:p>
                <a:pPr lvl="0" rtl="0" algn="ctr">
                  <a:spcBef>
                    <a:spcPts val="0"/>
                  </a:spcBef>
                  <a:buNone/>
                </a:pPr>
                <a:r>
                  <a:rPr b="1" lang="en"/>
                  <a:t>A1B2C</a:t>
                </a:r>
              </a:p>
            </p:txBody>
          </p:sp>
        </p:grpSp>
        <p:sp>
          <p:nvSpPr>
            <p:cNvPr id="694" name="Shape 69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695" name="Shape 6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696" name="Shape 696"/>
          <p:cNvSpPr/>
          <p:nvPr/>
        </p:nvSpPr>
        <p:spPr>
          <a:xfrm rot="-875037">
            <a:off x="498076" y="2947434"/>
            <a:ext cx="1606047" cy="540254"/>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697" name="Shape 697"/>
          <p:cNvCxnSpPr>
            <a:stCxn id="696" idx="3"/>
          </p:cNvCxnSpPr>
          <p:nvPr/>
        </p:nvCxnSpPr>
        <p:spPr>
          <a:xfrm>
            <a:off x="2078249" y="3015361"/>
            <a:ext cx="1247100" cy="2178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03" name="Shape 703"/>
          <p:cNvGrpSpPr/>
          <p:nvPr/>
        </p:nvGrpSpPr>
        <p:grpSpPr>
          <a:xfrm>
            <a:off x="3243200" y="2722850"/>
            <a:ext cx="1814399" cy="989424"/>
            <a:chOff x="4336150" y="2394850"/>
            <a:chExt cx="1814399" cy="989424"/>
          </a:xfrm>
        </p:grpSpPr>
        <p:sp>
          <p:nvSpPr>
            <p:cNvPr id="704" name="Shape 704"/>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05" name="Shape 70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06" name="Shape 706"/>
          <p:cNvGrpSpPr/>
          <p:nvPr/>
        </p:nvGrpSpPr>
        <p:grpSpPr>
          <a:xfrm>
            <a:off x="6872400" y="5722800"/>
            <a:ext cx="1814399" cy="956425"/>
            <a:chOff x="4336150" y="2394850"/>
            <a:chExt cx="1814399" cy="956425"/>
          </a:xfrm>
        </p:grpSpPr>
        <p:sp>
          <p:nvSpPr>
            <p:cNvPr id="707" name="Shape 70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08" name="Shape 70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09" name="Shape 709"/>
          <p:cNvCxnSpPr>
            <a:stCxn id="704" idx="3"/>
            <a:endCxn id="708" idx="1"/>
          </p:cNvCxnSpPr>
          <p:nvPr/>
        </p:nvCxnSpPr>
        <p:spPr>
          <a:xfrm>
            <a:off x="5057599" y="3374624"/>
            <a:ext cx="1814699" cy="2529600"/>
          </a:xfrm>
          <a:prstGeom prst="straightConnector1">
            <a:avLst/>
          </a:prstGeom>
          <a:noFill/>
          <a:ln cap="flat" cmpd="sng" w="38100">
            <a:solidFill>
              <a:srgbClr val="FF0000"/>
            </a:solidFill>
            <a:prstDash val="solid"/>
            <a:round/>
            <a:headEnd len="lg" w="lg" type="none"/>
            <a:tailEnd len="lg" w="lg" type="none"/>
          </a:ln>
        </p:spPr>
      </p:cxnSp>
      <p:sp>
        <p:nvSpPr>
          <p:cNvPr id="710" name="Shape 710"/>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0..1</a:t>
            </a:r>
          </a:p>
        </p:txBody>
      </p:sp>
      <p:sp>
        <p:nvSpPr>
          <p:cNvPr id="711" name="Shape 711"/>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1</a:t>
            </a:r>
          </a:p>
        </p:txBody>
      </p:sp>
      <p:sp>
        <p:nvSpPr>
          <p:cNvPr id="712" name="Shape 71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13" name="Shape 713"/>
          <p:cNvGrpSpPr/>
          <p:nvPr/>
        </p:nvGrpSpPr>
        <p:grpSpPr>
          <a:xfrm>
            <a:off x="138186" y="2204400"/>
            <a:ext cx="2181398" cy="2237249"/>
            <a:chOff x="6962635" y="1122320"/>
            <a:chExt cx="1238445" cy="1270154"/>
          </a:xfrm>
        </p:grpSpPr>
        <p:grpSp>
          <p:nvGrpSpPr>
            <p:cNvPr id="714" name="Shape 714"/>
            <p:cNvGrpSpPr/>
            <p:nvPr/>
          </p:nvGrpSpPr>
          <p:grpSpPr>
            <a:xfrm rot="-880933">
              <a:off x="7025919" y="1252736"/>
              <a:ext cx="1111877" cy="642612"/>
              <a:chOff x="6437825" y="1680725"/>
              <a:chExt cx="1635599" cy="945300"/>
            </a:xfrm>
          </p:grpSpPr>
          <p:sp>
            <p:nvSpPr>
              <p:cNvPr id="715" name="Shape 71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16" name="Shape 71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17" name="Shape 71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18" name="Shape 718"/>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19" name="Shape 71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20" name="Shape 720"/>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21" name="Shape 721"/>
          <p:cNvCxnSpPr>
            <a:stCxn id="720"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 name="Shape 725"/>
        <p:cNvGrpSpPr/>
        <p:nvPr/>
      </p:nvGrpSpPr>
      <p:grpSpPr>
        <a:xfrm>
          <a:off x="0" y="0"/>
          <a:ext cx="0" cy="0"/>
          <a:chOff x="0" y="0"/>
          <a:chExt cx="0" cy="0"/>
        </a:xfrm>
      </p:grpSpPr>
      <p:sp>
        <p:nvSpPr>
          <p:cNvPr id="726" name="Shape 72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727" name="Shape 727"/>
          <p:cNvSpPr txBox="1"/>
          <p:nvPr/>
        </p:nvSpPr>
        <p:spPr>
          <a:xfrm>
            <a:off x="2335650" y="5963475"/>
            <a:ext cx="4472700" cy="670800"/>
          </a:xfrm>
          <a:prstGeom prst="rect">
            <a:avLst/>
          </a:prstGeom>
          <a:noFill/>
          <a:ln>
            <a:noFill/>
          </a:ln>
        </p:spPr>
        <p:txBody>
          <a:bodyPr anchorCtr="0" anchor="t" bIns="91425" lIns="91425" rIns="91425" tIns="91425">
            <a:noAutofit/>
          </a:bodyPr>
          <a:lstStyle/>
          <a:p>
            <a:pPr algn="ctr">
              <a:spcBef>
                <a:spcPts val="0"/>
              </a:spcBef>
              <a:buNone/>
            </a:pPr>
            <a:r>
              <a:rPr b="1" lang="en" sz="2400"/>
              <a:t>Customer request new card</a:t>
            </a:r>
          </a:p>
        </p:txBody>
      </p:sp>
      <p:grpSp>
        <p:nvGrpSpPr>
          <p:cNvPr id="728" name="Shape 728"/>
          <p:cNvGrpSpPr/>
          <p:nvPr/>
        </p:nvGrpSpPr>
        <p:grpSpPr>
          <a:xfrm>
            <a:off x="2282685" y="2149270"/>
            <a:ext cx="1238445" cy="1270154"/>
            <a:chOff x="6962635" y="1122320"/>
            <a:chExt cx="1238445" cy="1270154"/>
          </a:xfrm>
        </p:grpSpPr>
        <p:grpSp>
          <p:nvGrpSpPr>
            <p:cNvPr id="729" name="Shape 729"/>
            <p:cNvGrpSpPr/>
            <p:nvPr/>
          </p:nvGrpSpPr>
          <p:grpSpPr>
            <a:xfrm rot="-880933">
              <a:off x="7025919" y="1252736"/>
              <a:ext cx="1111877" cy="642612"/>
              <a:chOff x="6437825" y="1680725"/>
              <a:chExt cx="1635599" cy="945300"/>
            </a:xfrm>
          </p:grpSpPr>
          <p:sp>
            <p:nvSpPr>
              <p:cNvPr id="730" name="Shape 73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1" name="Shape 73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32" name="Shape 73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33" name="Shape 73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734" name="Shape 73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735" name="Shape 735"/>
          <p:cNvGrpSpPr/>
          <p:nvPr/>
        </p:nvGrpSpPr>
        <p:grpSpPr>
          <a:xfrm>
            <a:off x="5622885" y="2038845"/>
            <a:ext cx="1238445" cy="1270154"/>
            <a:chOff x="6962635" y="1122320"/>
            <a:chExt cx="1238445" cy="1270154"/>
          </a:xfrm>
        </p:grpSpPr>
        <p:grpSp>
          <p:nvGrpSpPr>
            <p:cNvPr id="736" name="Shape 736"/>
            <p:cNvGrpSpPr/>
            <p:nvPr/>
          </p:nvGrpSpPr>
          <p:grpSpPr>
            <a:xfrm rot="-880933">
              <a:off x="7025919" y="1252736"/>
              <a:ext cx="1111877" cy="642612"/>
              <a:chOff x="6437825" y="1680725"/>
              <a:chExt cx="1635599" cy="945300"/>
            </a:xfrm>
          </p:grpSpPr>
          <p:sp>
            <p:nvSpPr>
              <p:cNvPr id="737" name="Shape 73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8" name="Shape 73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39" name="Shape 73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40" name="Shape 74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41" name="Shape 74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42" name="Shape 742"/>
          <p:cNvSpPr/>
          <p:nvPr/>
        </p:nvSpPr>
        <p:spPr>
          <a:xfrm>
            <a:off x="3684500" y="2038837"/>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43" name="Shape 743"/>
          <p:cNvSpPr/>
          <p:nvPr/>
        </p:nvSpPr>
        <p:spPr>
          <a:xfrm rot="10800000">
            <a:off x="4728274" y="1928412"/>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44" name="Shape 744"/>
          <p:cNvCxnSpPr/>
          <p:nvPr/>
        </p:nvCxnSpPr>
        <p:spPr>
          <a:xfrm flipH="1">
            <a:off x="2361124" y="2180666"/>
            <a:ext cx="1046400" cy="826499"/>
          </a:xfrm>
          <a:prstGeom prst="straightConnector1">
            <a:avLst/>
          </a:prstGeom>
          <a:noFill/>
          <a:ln cap="flat" cmpd="sng" w="76200">
            <a:solidFill>
              <a:srgbClr val="FF0000"/>
            </a:solidFill>
            <a:prstDash val="solid"/>
            <a:round/>
            <a:headEnd len="lg" w="lg" type="none"/>
            <a:tailEnd len="lg" w="lg" type="none"/>
          </a:ln>
        </p:spPr>
      </p:cxnSp>
      <p:cxnSp>
        <p:nvCxnSpPr>
          <p:cNvPr id="745" name="Shape 745"/>
          <p:cNvCxnSpPr/>
          <p:nvPr/>
        </p:nvCxnSpPr>
        <p:spPr>
          <a:xfrm>
            <a:off x="2476322" y="2149275"/>
            <a:ext cx="879000" cy="993899"/>
          </a:xfrm>
          <a:prstGeom prst="straightConnector1">
            <a:avLst/>
          </a:prstGeom>
          <a:noFill/>
          <a:ln cap="flat" cmpd="sng" w="76200">
            <a:solidFill>
              <a:srgbClr val="FF0000"/>
            </a:solidFill>
            <a:prstDash val="solid"/>
            <a:round/>
            <a:headEnd len="lg" w="lg" type="none"/>
            <a:tailEnd len="lg" w="lg" type="none"/>
          </a:ln>
        </p:spPr>
      </p:cxnSp>
      <p:pic>
        <p:nvPicPr>
          <p:cNvPr id="746" name="Shape 746"/>
          <p:cNvPicPr preferRelativeResize="0"/>
          <p:nvPr/>
        </p:nvPicPr>
        <p:blipFill>
          <a:blip r:embed="rId3">
            <a:alphaModFix/>
          </a:blip>
          <a:stretch>
            <a:fillRect/>
          </a:stretch>
        </p:blipFill>
        <p:spPr>
          <a:xfrm>
            <a:off x="3684500" y="3615225"/>
            <a:ext cx="1837475" cy="1837475"/>
          </a:xfrm>
          <a:prstGeom prst="rect">
            <a:avLst/>
          </a:prstGeom>
          <a:noFill/>
          <a:ln>
            <a:noFill/>
          </a:ln>
        </p:spPr>
      </p:pic>
      <p:pic>
        <p:nvPicPr>
          <p:cNvPr id="747" name="Shape 747"/>
          <p:cNvPicPr preferRelativeResize="0"/>
          <p:nvPr/>
        </p:nvPicPr>
        <p:blipFill>
          <a:blip r:embed="rId4">
            <a:alphaModFix/>
          </a:blip>
          <a:stretch>
            <a:fillRect/>
          </a:stretch>
        </p:blipFill>
        <p:spPr>
          <a:xfrm>
            <a:off x="6591562" y="2446433"/>
            <a:ext cx="503875" cy="399575"/>
          </a:xfrm>
          <a:prstGeom prst="rect">
            <a:avLst/>
          </a:prstGeom>
          <a:noFill/>
          <a:ln>
            <a:noFill/>
          </a:ln>
        </p:spPr>
      </p:pic>
      <p:sp>
        <p:nvSpPr>
          <p:cNvPr id="748" name="Shape 7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54" name="Shape 754"/>
          <p:cNvGrpSpPr/>
          <p:nvPr/>
        </p:nvGrpSpPr>
        <p:grpSpPr>
          <a:xfrm>
            <a:off x="3243200" y="2722850"/>
            <a:ext cx="1814399" cy="989424"/>
            <a:chOff x="4336150" y="2394850"/>
            <a:chExt cx="1814399" cy="989424"/>
          </a:xfrm>
        </p:grpSpPr>
        <p:sp>
          <p:nvSpPr>
            <p:cNvPr id="755" name="Shape 755"/>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56" name="Shape 75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57" name="Shape 757"/>
          <p:cNvGrpSpPr/>
          <p:nvPr/>
        </p:nvGrpSpPr>
        <p:grpSpPr>
          <a:xfrm>
            <a:off x="6872400" y="5722800"/>
            <a:ext cx="1814399" cy="956425"/>
            <a:chOff x="4336150" y="2394850"/>
            <a:chExt cx="1814399" cy="956425"/>
          </a:xfrm>
        </p:grpSpPr>
        <p:sp>
          <p:nvSpPr>
            <p:cNvPr id="758" name="Shape 758"/>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59" name="Shape 75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60" name="Shape 760"/>
          <p:cNvCxnSpPr>
            <a:stCxn id="755" idx="3"/>
            <a:endCxn id="759"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761" name="Shape 761"/>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762" name="Shape 762"/>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0..1</a:t>
            </a:r>
          </a:p>
        </p:txBody>
      </p:sp>
      <p:sp>
        <p:nvSpPr>
          <p:cNvPr id="763" name="Shape 763"/>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764" name="Shape 7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65" name="Shape 765"/>
          <p:cNvGrpSpPr/>
          <p:nvPr/>
        </p:nvGrpSpPr>
        <p:grpSpPr>
          <a:xfrm>
            <a:off x="138186" y="2204400"/>
            <a:ext cx="2181398" cy="2237249"/>
            <a:chOff x="6962635" y="1122320"/>
            <a:chExt cx="1238445" cy="1270154"/>
          </a:xfrm>
        </p:grpSpPr>
        <p:grpSp>
          <p:nvGrpSpPr>
            <p:cNvPr id="766" name="Shape 766"/>
            <p:cNvGrpSpPr/>
            <p:nvPr/>
          </p:nvGrpSpPr>
          <p:grpSpPr>
            <a:xfrm rot="-880933">
              <a:off x="7025919" y="1252736"/>
              <a:ext cx="1111877" cy="642612"/>
              <a:chOff x="6437825" y="1680725"/>
              <a:chExt cx="1635599" cy="945300"/>
            </a:xfrm>
          </p:grpSpPr>
          <p:sp>
            <p:nvSpPr>
              <p:cNvPr id="767" name="Shape 76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68" name="Shape 76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69" name="Shape 76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70" name="Shape 770"/>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71" name="Shape 77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72" name="Shape 772"/>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73" name="Shape 773"/>
          <p:cNvCxnSpPr>
            <a:stCxn id="772"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71" name="Shape 71"/>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Customer </a:t>
            </a:r>
            <a:r>
              <a:rPr b="1" lang="en" sz="2000">
                <a:solidFill>
                  <a:schemeClr val="dk1"/>
                </a:solidFill>
              </a:rPr>
              <a:t>cannot renew expired contract</a:t>
            </a:r>
          </a:p>
        </p:txBody>
      </p:sp>
      <p:sp>
        <p:nvSpPr>
          <p:cNvPr id="72" name="Shape 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73" name="Shape 73"/>
          <p:cNvPicPr preferRelativeResize="0"/>
          <p:nvPr/>
        </p:nvPicPr>
        <p:blipFill>
          <a:blip r:embed="rId3">
            <a:alphaModFix/>
          </a:blip>
          <a:stretch>
            <a:fillRect/>
          </a:stretch>
        </p:blipFill>
        <p:spPr>
          <a:xfrm>
            <a:off x="1172675" y="3003412"/>
            <a:ext cx="1956550" cy="2487474"/>
          </a:xfrm>
          <a:prstGeom prst="rect">
            <a:avLst/>
          </a:prstGeom>
          <a:noFill/>
          <a:ln>
            <a:noFill/>
          </a:ln>
        </p:spPr>
      </p:pic>
      <p:sp>
        <p:nvSpPr>
          <p:cNvPr id="74" name="Shape 74"/>
          <p:cNvSpPr/>
          <p:nvPr/>
        </p:nvSpPr>
        <p:spPr>
          <a:xfrm>
            <a:off x="3478450" y="4097287"/>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5" name="Shape 75"/>
          <p:cNvSpPr txBox="1"/>
          <p:nvPr/>
        </p:nvSpPr>
        <p:spPr>
          <a:xfrm>
            <a:off x="3692800" y="3586212"/>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Expired</a:t>
            </a:r>
          </a:p>
        </p:txBody>
      </p:sp>
      <p:pic>
        <p:nvPicPr>
          <p:cNvPr id="76" name="Shape 76"/>
          <p:cNvPicPr preferRelativeResize="0"/>
          <p:nvPr/>
        </p:nvPicPr>
        <p:blipFill>
          <a:blip r:embed="rId4">
            <a:alphaModFix/>
          </a:blip>
          <a:stretch>
            <a:fillRect/>
          </a:stretch>
        </p:blipFill>
        <p:spPr>
          <a:xfrm>
            <a:off x="6152225" y="3615892"/>
            <a:ext cx="1605350" cy="1262524"/>
          </a:xfrm>
          <a:prstGeom prst="rect">
            <a:avLst/>
          </a:prstGeom>
          <a:noFill/>
          <a:ln>
            <a:noFill/>
          </a:ln>
        </p:spPr>
      </p:pic>
      <p:sp>
        <p:nvSpPr>
          <p:cNvPr id="77" name="Shape 77"/>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78" name="Shape 78"/>
          <p:cNvSpPr/>
          <p:nvPr/>
        </p:nvSpPr>
        <p:spPr>
          <a:xfrm>
            <a:off x="32098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7" name="Shape 777"/>
        <p:cNvGrpSpPr/>
        <p:nvPr/>
      </p:nvGrpSpPr>
      <p:grpSpPr>
        <a:xfrm>
          <a:off x="0" y="0"/>
          <a:ext cx="0" cy="0"/>
          <a:chOff x="0" y="0"/>
          <a:chExt cx="0" cy="0"/>
        </a:xfrm>
      </p:grpSpPr>
      <p:sp>
        <p:nvSpPr>
          <p:cNvPr id="778" name="Shape 778"/>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sp>
        <p:nvSpPr>
          <p:cNvPr id="779" name="Shape 779"/>
          <p:cNvSpPr txBox="1"/>
          <p:nvPr/>
        </p:nvSpPr>
        <p:spPr>
          <a:xfrm>
            <a:off x="2335650" y="5963475"/>
            <a:ext cx="4472700"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Recycle card</a:t>
            </a:r>
          </a:p>
        </p:txBody>
      </p:sp>
      <p:grpSp>
        <p:nvGrpSpPr>
          <p:cNvPr id="780" name="Shape 780"/>
          <p:cNvGrpSpPr/>
          <p:nvPr/>
        </p:nvGrpSpPr>
        <p:grpSpPr>
          <a:xfrm>
            <a:off x="7553910" y="2038845"/>
            <a:ext cx="1238445" cy="1270154"/>
            <a:chOff x="6962635" y="1122320"/>
            <a:chExt cx="1238445" cy="1270154"/>
          </a:xfrm>
        </p:grpSpPr>
        <p:grpSp>
          <p:nvGrpSpPr>
            <p:cNvPr id="781" name="Shape 781"/>
            <p:cNvGrpSpPr/>
            <p:nvPr/>
          </p:nvGrpSpPr>
          <p:grpSpPr>
            <a:xfrm rot="-880933">
              <a:off x="7025919" y="1252736"/>
              <a:ext cx="1111877" cy="642612"/>
              <a:chOff x="6437825" y="1680725"/>
              <a:chExt cx="1635599" cy="945300"/>
            </a:xfrm>
          </p:grpSpPr>
          <p:sp>
            <p:nvSpPr>
              <p:cNvPr id="782" name="Shape 782"/>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3" name="Shape 783"/>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784" name="Shape 78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85" name="Shape 785"/>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86" name="Shape 78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87" name="Shape 787"/>
          <p:cNvSpPr/>
          <p:nvPr/>
        </p:nvSpPr>
        <p:spPr>
          <a:xfrm>
            <a:off x="5615525" y="2038837"/>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8" name="Shape 788"/>
          <p:cNvSpPr/>
          <p:nvPr/>
        </p:nvSpPr>
        <p:spPr>
          <a:xfrm rot="10800000">
            <a:off x="6659299" y="1928412"/>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789" name="Shape 789"/>
          <p:cNvPicPr preferRelativeResize="0"/>
          <p:nvPr/>
        </p:nvPicPr>
        <p:blipFill>
          <a:blip r:embed="rId3">
            <a:alphaModFix/>
          </a:blip>
          <a:stretch>
            <a:fillRect/>
          </a:stretch>
        </p:blipFill>
        <p:spPr>
          <a:xfrm>
            <a:off x="5615525" y="3615225"/>
            <a:ext cx="1837475" cy="1837475"/>
          </a:xfrm>
          <a:prstGeom prst="rect">
            <a:avLst/>
          </a:prstGeom>
          <a:noFill/>
          <a:ln>
            <a:noFill/>
          </a:ln>
        </p:spPr>
      </p:pic>
      <p:pic>
        <p:nvPicPr>
          <p:cNvPr id="790" name="Shape 790"/>
          <p:cNvPicPr preferRelativeResize="0"/>
          <p:nvPr/>
        </p:nvPicPr>
        <p:blipFill>
          <a:blip r:embed="rId4">
            <a:alphaModFix/>
          </a:blip>
          <a:stretch>
            <a:fillRect/>
          </a:stretch>
        </p:blipFill>
        <p:spPr>
          <a:xfrm>
            <a:off x="8479987" y="2474146"/>
            <a:ext cx="503875" cy="399575"/>
          </a:xfrm>
          <a:prstGeom prst="rect">
            <a:avLst/>
          </a:prstGeom>
          <a:noFill/>
          <a:ln>
            <a:noFill/>
          </a:ln>
        </p:spPr>
      </p:pic>
      <p:grpSp>
        <p:nvGrpSpPr>
          <p:cNvPr id="791" name="Shape 791"/>
          <p:cNvGrpSpPr/>
          <p:nvPr/>
        </p:nvGrpSpPr>
        <p:grpSpPr>
          <a:xfrm>
            <a:off x="2335650" y="1755162"/>
            <a:ext cx="3462300" cy="1837500"/>
            <a:chOff x="1320500" y="4059237"/>
            <a:chExt cx="3462300" cy="1837500"/>
          </a:xfrm>
        </p:grpSpPr>
        <p:sp>
          <p:nvSpPr>
            <p:cNvPr id="792" name="Shape 792"/>
            <p:cNvSpPr/>
            <p:nvPr/>
          </p:nvSpPr>
          <p:spPr>
            <a:xfrm>
              <a:off x="2945300" y="4059237"/>
              <a:ext cx="1837500" cy="1837500"/>
            </a:xfrm>
            <a:prstGeom prst="ellipse">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93" name="Shape 793"/>
            <p:cNvCxnSpPr>
              <a:stCxn id="792" idx="2"/>
            </p:cNvCxnSpPr>
            <p:nvPr/>
          </p:nvCxnSpPr>
          <p:spPr>
            <a:xfrm rot="10800000">
              <a:off x="1320500" y="4977987"/>
              <a:ext cx="1624800" cy="0"/>
            </a:xfrm>
            <a:prstGeom prst="straightConnector1">
              <a:avLst/>
            </a:prstGeom>
            <a:noFill/>
            <a:ln cap="flat" cmpd="sng" w="76200">
              <a:solidFill>
                <a:srgbClr val="FF9900"/>
              </a:solidFill>
              <a:prstDash val="solid"/>
              <a:round/>
              <a:headEnd len="lg" w="lg" type="none"/>
              <a:tailEnd len="lg" w="lg" type="triangle"/>
            </a:ln>
          </p:spPr>
        </p:cxnSp>
      </p:grpSp>
      <p:sp>
        <p:nvSpPr>
          <p:cNvPr id="794" name="Shape 794"/>
          <p:cNvSpPr txBox="1"/>
          <p:nvPr/>
        </p:nvSpPr>
        <p:spPr>
          <a:xfrm>
            <a:off x="2495975" y="2038850"/>
            <a:ext cx="1519199" cy="315900"/>
          </a:xfrm>
          <a:prstGeom prst="rect">
            <a:avLst/>
          </a:prstGeom>
          <a:noFill/>
          <a:ln>
            <a:noFill/>
          </a:ln>
        </p:spPr>
        <p:txBody>
          <a:bodyPr anchorCtr="0" anchor="t" bIns="91425" lIns="91425" rIns="91425" tIns="91425">
            <a:noAutofit/>
          </a:bodyPr>
          <a:lstStyle/>
          <a:p>
            <a:pPr>
              <a:spcBef>
                <a:spcPts val="0"/>
              </a:spcBef>
              <a:buNone/>
            </a:pPr>
            <a:r>
              <a:rPr b="1" lang="en" sz="2400"/>
              <a:t>Recycle</a:t>
            </a:r>
          </a:p>
        </p:txBody>
      </p:sp>
      <p:grpSp>
        <p:nvGrpSpPr>
          <p:cNvPr id="795" name="Shape 795"/>
          <p:cNvGrpSpPr/>
          <p:nvPr/>
        </p:nvGrpSpPr>
        <p:grpSpPr>
          <a:xfrm>
            <a:off x="646835" y="2038870"/>
            <a:ext cx="1238445" cy="1270154"/>
            <a:chOff x="6962635" y="1122320"/>
            <a:chExt cx="1238445" cy="1270154"/>
          </a:xfrm>
        </p:grpSpPr>
        <p:grpSp>
          <p:nvGrpSpPr>
            <p:cNvPr id="796" name="Shape 796"/>
            <p:cNvGrpSpPr/>
            <p:nvPr/>
          </p:nvGrpSpPr>
          <p:grpSpPr>
            <a:xfrm rot="-880933">
              <a:off x="7025919" y="1252736"/>
              <a:ext cx="1111877" cy="642612"/>
              <a:chOff x="6437825" y="1680725"/>
              <a:chExt cx="1635599" cy="945300"/>
            </a:xfrm>
          </p:grpSpPr>
          <p:sp>
            <p:nvSpPr>
              <p:cNvPr id="797" name="Shape 79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98" name="Shape 79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99" name="Shape 79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00" name="Shape 80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01" name="Shape 80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pic>
        <p:nvPicPr>
          <p:cNvPr id="802" name="Shape 802"/>
          <p:cNvPicPr preferRelativeResize="0"/>
          <p:nvPr/>
        </p:nvPicPr>
        <p:blipFill>
          <a:blip r:embed="rId5">
            <a:alphaModFix/>
          </a:blip>
          <a:stretch>
            <a:fillRect/>
          </a:stretch>
        </p:blipFill>
        <p:spPr>
          <a:xfrm>
            <a:off x="1572912" y="2474171"/>
            <a:ext cx="503875" cy="399575"/>
          </a:xfrm>
          <a:prstGeom prst="rect">
            <a:avLst/>
          </a:prstGeom>
          <a:noFill/>
          <a:ln>
            <a:noFill/>
          </a:ln>
        </p:spPr>
      </p:pic>
      <p:cxnSp>
        <p:nvCxnSpPr>
          <p:cNvPr id="803" name="Shape 803"/>
          <p:cNvCxnSpPr>
            <a:stCxn id="801" idx="2"/>
          </p:cNvCxnSpPr>
          <p:nvPr/>
        </p:nvCxnSpPr>
        <p:spPr>
          <a:xfrm>
            <a:off x="1266050" y="3309025"/>
            <a:ext cx="0" cy="908100"/>
          </a:xfrm>
          <a:prstGeom prst="straightConnector1">
            <a:avLst/>
          </a:prstGeom>
          <a:noFill/>
          <a:ln cap="flat" cmpd="sng" w="38100">
            <a:solidFill>
              <a:schemeClr val="dk2"/>
            </a:solidFill>
            <a:prstDash val="solid"/>
            <a:round/>
            <a:headEnd len="lg" w="lg" type="none"/>
            <a:tailEnd len="lg" w="lg" type="triangle"/>
          </a:ln>
        </p:spPr>
      </p:cxnSp>
      <p:sp>
        <p:nvSpPr>
          <p:cNvPr id="804" name="Shape 804"/>
          <p:cNvSpPr txBox="1"/>
          <p:nvPr/>
        </p:nvSpPr>
        <p:spPr>
          <a:xfrm>
            <a:off x="1434075" y="3578075"/>
            <a:ext cx="2276100" cy="670800"/>
          </a:xfrm>
          <a:prstGeom prst="rect">
            <a:avLst/>
          </a:prstGeom>
          <a:noFill/>
          <a:ln>
            <a:noFill/>
          </a:ln>
        </p:spPr>
        <p:txBody>
          <a:bodyPr anchorCtr="0" anchor="t" bIns="91425" lIns="91425" rIns="91425" tIns="91425">
            <a:noAutofit/>
          </a:bodyPr>
          <a:lstStyle/>
          <a:p>
            <a:pPr>
              <a:spcBef>
                <a:spcPts val="0"/>
              </a:spcBef>
              <a:buNone/>
            </a:pPr>
            <a:r>
              <a:rPr b="1" lang="en" sz="1800"/>
              <a:t>Assign for other customer</a:t>
            </a:r>
          </a:p>
        </p:txBody>
      </p:sp>
      <p:pic>
        <p:nvPicPr>
          <p:cNvPr id="805" name="Shape 805"/>
          <p:cNvPicPr preferRelativeResize="0"/>
          <p:nvPr/>
        </p:nvPicPr>
        <p:blipFill>
          <a:blip r:embed="rId6">
            <a:alphaModFix/>
          </a:blip>
          <a:stretch>
            <a:fillRect/>
          </a:stretch>
        </p:blipFill>
        <p:spPr>
          <a:xfrm>
            <a:off x="576637" y="4517925"/>
            <a:ext cx="1378825" cy="1378825"/>
          </a:xfrm>
          <a:prstGeom prst="rect">
            <a:avLst/>
          </a:prstGeom>
          <a:noFill/>
          <a:ln>
            <a:noFill/>
          </a:ln>
        </p:spPr>
      </p:pic>
      <p:grpSp>
        <p:nvGrpSpPr>
          <p:cNvPr id="806" name="Shape 806"/>
          <p:cNvGrpSpPr/>
          <p:nvPr/>
        </p:nvGrpSpPr>
        <p:grpSpPr>
          <a:xfrm>
            <a:off x="4253810" y="2103370"/>
            <a:ext cx="1238445" cy="1270154"/>
            <a:chOff x="6962635" y="1122320"/>
            <a:chExt cx="1238445" cy="1270154"/>
          </a:xfrm>
        </p:grpSpPr>
        <p:grpSp>
          <p:nvGrpSpPr>
            <p:cNvPr id="807" name="Shape 807"/>
            <p:cNvGrpSpPr/>
            <p:nvPr/>
          </p:nvGrpSpPr>
          <p:grpSpPr>
            <a:xfrm rot="-880933">
              <a:off x="7025919" y="1252736"/>
              <a:ext cx="1111877" cy="642612"/>
              <a:chOff x="6437825" y="1680725"/>
              <a:chExt cx="1635599" cy="945300"/>
            </a:xfrm>
          </p:grpSpPr>
          <p:sp>
            <p:nvSpPr>
              <p:cNvPr id="808" name="Shape 808"/>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09" name="Shape 809"/>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810" name="Shape 81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11" name="Shape 811"/>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12" name="Shape 81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813" name="Shape 813"/>
          <p:cNvGrpSpPr/>
          <p:nvPr/>
        </p:nvGrpSpPr>
        <p:grpSpPr>
          <a:xfrm>
            <a:off x="4349824" y="2103375"/>
            <a:ext cx="1046400" cy="993899"/>
            <a:chOff x="8097599" y="5236500"/>
            <a:chExt cx="1046400" cy="993899"/>
          </a:xfrm>
        </p:grpSpPr>
        <p:cxnSp>
          <p:nvCxnSpPr>
            <p:cNvPr id="814" name="Shape 814"/>
            <p:cNvCxnSpPr/>
            <p:nvPr/>
          </p:nvCxnSpPr>
          <p:spPr>
            <a:xfrm flipH="1">
              <a:off x="8097599" y="5267891"/>
              <a:ext cx="1046400" cy="826499"/>
            </a:xfrm>
            <a:prstGeom prst="straightConnector1">
              <a:avLst/>
            </a:prstGeom>
            <a:noFill/>
            <a:ln cap="flat" cmpd="sng" w="76200">
              <a:solidFill>
                <a:srgbClr val="999999"/>
              </a:solidFill>
              <a:prstDash val="solid"/>
              <a:round/>
              <a:headEnd len="lg" w="lg" type="none"/>
              <a:tailEnd len="lg" w="lg" type="none"/>
            </a:ln>
          </p:spPr>
        </p:cxnSp>
        <p:cxnSp>
          <p:nvCxnSpPr>
            <p:cNvPr id="815" name="Shape 815"/>
            <p:cNvCxnSpPr/>
            <p:nvPr/>
          </p:nvCxnSpPr>
          <p:spPr>
            <a:xfrm>
              <a:off x="8212797" y="5236500"/>
              <a:ext cx="879000" cy="993899"/>
            </a:xfrm>
            <a:prstGeom prst="straightConnector1">
              <a:avLst/>
            </a:prstGeom>
            <a:noFill/>
            <a:ln cap="flat" cmpd="sng" w="76200">
              <a:solidFill>
                <a:srgbClr val="999999"/>
              </a:solidFill>
              <a:prstDash val="solid"/>
              <a:round/>
              <a:headEnd len="lg" w="lg" type="none"/>
              <a:tailEnd len="lg" w="lg" type="none"/>
            </a:ln>
          </p:spPr>
        </p:cxnSp>
      </p:grpSp>
      <p:sp>
        <p:nvSpPr>
          <p:cNvPr id="816" name="Shape 8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0" name="Shape 820"/>
        <p:cNvGrpSpPr/>
        <p:nvPr/>
      </p:nvGrpSpPr>
      <p:grpSpPr>
        <a:xfrm>
          <a:off x="0" y="0"/>
          <a:ext cx="0" cy="0"/>
          <a:chOff x="0" y="0"/>
          <a:chExt cx="0" cy="0"/>
        </a:xfrm>
      </p:grpSpPr>
      <p:sp>
        <p:nvSpPr>
          <p:cNvPr id="821" name="Shape 82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822" name="Shape 822"/>
          <p:cNvSpPr/>
          <p:nvPr/>
        </p:nvSpPr>
        <p:spPr>
          <a:xfrm>
            <a:off x="1789025" y="2967725"/>
            <a:ext cx="1219799" cy="253499"/>
          </a:xfrm>
          <a:prstGeom prst="rightArrow">
            <a:avLst>
              <a:gd fmla="val 50000" name="adj1"/>
              <a:gd fmla="val 69496"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823" name="Shape 823"/>
          <p:cNvGrpSpPr/>
          <p:nvPr/>
        </p:nvGrpSpPr>
        <p:grpSpPr>
          <a:xfrm>
            <a:off x="3243200" y="2722850"/>
            <a:ext cx="1814399" cy="989424"/>
            <a:chOff x="4336150" y="2394850"/>
            <a:chExt cx="1814399" cy="989424"/>
          </a:xfrm>
        </p:grpSpPr>
        <p:sp>
          <p:nvSpPr>
            <p:cNvPr id="824" name="Shape 824"/>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25" name="Shape 82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26" name="Shape 826"/>
          <p:cNvGrpSpPr/>
          <p:nvPr/>
        </p:nvGrpSpPr>
        <p:grpSpPr>
          <a:xfrm>
            <a:off x="6872400" y="5722800"/>
            <a:ext cx="1814399" cy="956425"/>
            <a:chOff x="4336150" y="2394850"/>
            <a:chExt cx="1814399" cy="956425"/>
          </a:xfrm>
        </p:grpSpPr>
        <p:sp>
          <p:nvSpPr>
            <p:cNvPr id="827" name="Shape 82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28" name="Shape 8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829" name="Shape 829"/>
          <p:cNvCxnSpPr>
            <a:stCxn id="824" idx="3"/>
            <a:endCxn id="828"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830" name="Shape 830"/>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31" name="Shape 831"/>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832" name="Shape 832"/>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833" name="Shape 833"/>
          <p:cNvSpPr/>
          <p:nvPr/>
        </p:nvSpPr>
        <p:spPr>
          <a:xfrm>
            <a:off x="3243200" y="1789700"/>
            <a:ext cx="254431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belongs to 1 customer at a time</a:t>
            </a:r>
          </a:p>
        </p:txBody>
      </p:sp>
      <p:grpSp>
        <p:nvGrpSpPr>
          <p:cNvPr id="834" name="Shape 834"/>
          <p:cNvGrpSpPr/>
          <p:nvPr/>
        </p:nvGrpSpPr>
        <p:grpSpPr>
          <a:xfrm>
            <a:off x="316210" y="2582483"/>
            <a:ext cx="1238445" cy="1270154"/>
            <a:chOff x="6962635" y="1122320"/>
            <a:chExt cx="1238445" cy="1270154"/>
          </a:xfrm>
        </p:grpSpPr>
        <p:grpSp>
          <p:nvGrpSpPr>
            <p:cNvPr id="835" name="Shape 835"/>
            <p:cNvGrpSpPr/>
            <p:nvPr/>
          </p:nvGrpSpPr>
          <p:grpSpPr>
            <a:xfrm rot="-880933">
              <a:off x="7025919" y="1252736"/>
              <a:ext cx="1111877" cy="642612"/>
              <a:chOff x="6437825" y="1680725"/>
              <a:chExt cx="1635599" cy="945300"/>
            </a:xfrm>
          </p:grpSpPr>
          <p:sp>
            <p:nvSpPr>
              <p:cNvPr id="836" name="Shape 83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37" name="Shape 83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38" name="Shape 83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39" name="Shape 839"/>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40" name="Shape 84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41" name="Shape 84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sp>
        <p:nvSpPr>
          <p:cNvPr id="846" name="Shape 84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47" name="Shape 847"/>
          <p:cNvGrpSpPr/>
          <p:nvPr/>
        </p:nvGrpSpPr>
        <p:grpSpPr>
          <a:xfrm>
            <a:off x="3243200" y="2722850"/>
            <a:ext cx="1814399" cy="989424"/>
            <a:chOff x="4336150" y="2394850"/>
            <a:chExt cx="1814399" cy="989424"/>
          </a:xfrm>
        </p:grpSpPr>
        <p:sp>
          <p:nvSpPr>
            <p:cNvPr id="848" name="Shape 848"/>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49" name="Shape 84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50" name="Shape 850"/>
          <p:cNvGrpSpPr/>
          <p:nvPr/>
        </p:nvGrpSpPr>
        <p:grpSpPr>
          <a:xfrm>
            <a:off x="6872400" y="5722800"/>
            <a:ext cx="1814399" cy="956425"/>
            <a:chOff x="4336150" y="2394850"/>
            <a:chExt cx="1814399" cy="956425"/>
          </a:xfrm>
        </p:grpSpPr>
        <p:sp>
          <p:nvSpPr>
            <p:cNvPr id="851" name="Shape 851"/>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52" name="Shape 85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53" name="Shape 853"/>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54" name="Shape 854"/>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55" name="Shape 855"/>
          <p:cNvGrpSpPr/>
          <p:nvPr/>
        </p:nvGrpSpPr>
        <p:grpSpPr>
          <a:xfrm>
            <a:off x="6872400" y="2722850"/>
            <a:ext cx="1814399" cy="1161624"/>
            <a:chOff x="4336150" y="2394850"/>
            <a:chExt cx="1814399" cy="1161624"/>
          </a:xfrm>
        </p:grpSpPr>
        <p:sp>
          <p:nvSpPr>
            <p:cNvPr id="856" name="Shape 856"/>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57" name="Shape 85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58" name="Shape 858"/>
          <p:cNvCxnSpPr>
            <a:stCxn id="849" idx="3"/>
            <a:endCxn id="857"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59" name="Shape 859"/>
          <p:cNvCxnSpPr>
            <a:stCxn id="856" idx="2"/>
            <a:endCxn id="852"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60" name="Shape 860"/>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1" name="Shape 861"/>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2" name="Shape 862"/>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3" name="Shape 863"/>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4" name="Shape 8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865" name="Shape 865"/>
          <p:cNvGrpSpPr/>
          <p:nvPr/>
        </p:nvGrpSpPr>
        <p:grpSpPr>
          <a:xfrm>
            <a:off x="138186" y="2204400"/>
            <a:ext cx="2181398" cy="2237249"/>
            <a:chOff x="6962635" y="1122320"/>
            <a:chExt cx="1238445" cy="1270154"/>
          </a:xfrm>
        </p:grpSpPr>
        <p:grpSp>
          <p:nvGrpSpPr>
            <p:cNvPr id="866" name="Shape 866"/>
            <p:cNvGrpSpPr/>
            <p:nvPr/>
          </p:nvGrpSpPr>
          <p:grpSpPr>
            <a:xfrm rot="-880933">
              <a:off x="7025919" y="1252736"/>
              <a:ext cx="1111877" cy="642612"/>
              <a:chOff x="6437825" y="1680725"/>
              <a:chExt cx="1635599" cy="945300"/>
            </a:xfrm>
          </p:grpSpPr>
          <p:sp>
            <p:nvSpPr>
              <p:cNvPr id="867" name="Shape 86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68" name="Shape 86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69" name="Shape 86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70" name="Shape 870"/>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871" name="Shape 87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72" name="Shape 872"/>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873" name="Shape 873"/>
          <p:cNvCxnSpPr>
            <a:stCxn id="872"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79" name="Shape 879"/>
          <p:cNvGrpSpPr/>
          <p:nvPr/>
        </p:nvGrpSpPr>
        <p:grpSpPr>
          <a:xfrm>
            <a:off x="3243200" y="2722850"/>
            <a:ext cx="1814399" cy="989424"/>
            <a:chOff x="4336150" y="2394850"/>
            <a:chExt cx="1814399" cy="989424"/>
          </a:xfrm>
        </p:grpSpPr>
        <p:sp>
          <p:nvSpPr>
            <p:cNvPr id="880" name="Shape 880"/>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81" name="Shape 88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82" name="Shape 882"/>
          <p:cNvGrpSpPr/>
          <p:nvPr/>
        </p:nvGrpSpPr>
        <p:grpSpPr>
          <a:xfrm>
            <a:off x="6872400" y="5722800"/>
            <a:ext cx="1814399" cy="956425"/>
            <a:chOff x="4336150" y="2394850"/>
            <a:chExt cx="1814399" cy="956425"/>
          </a:xfrm>
        </p:grpSpPr>
        <p:sp>
          <p:nvSpPr>
            <p:cNvPr id="883" name="Shape 883"/>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84" name="Shape 88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85" name="Shape 885"/>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86" name="Shape 886"/>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87" name="Shape 887"/>
          <p:cNvGrpSpPr/>
          <p:nvPr/>
        </p:nvGrpSpPr>
        <p:grpSpPr>
          <a:xfrm>
            <a:off x="6872400" y="2722850"/>
            <a:ext cx="1814399" cy="1161624"/>
            <a:chOff x="4336150" y="2394850"/>
            <a:chExt cx="1814399" cy="1161624"/>
          </a:xfrm>
        </p:grpSpPr>
        <p:sp>
          <p:nvSpPr>
            <p:cNvPr id="888" name="Shape 888"/>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89" name="Shape 88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90" name="Shape 890"/>
          <p:cNvCxnSpPr>
            <a:stCxn id="881" idx="3"/>
            <a:endCxn id="889"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91" name="Shape 891"/>
          <p:cNvCxnSpPr>
            <a:stCxn id="888" idx="2"/>
            <a:endCxn id="884"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92" name="Shape 892"/>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93" name="Shape 893"/>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4" name="Shape 894"/>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5" name="Shape 895"/>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896" name="Shape 896"/>
          <p:cNvGrpSpPr/>
          <p:nvPr/>
        </p:nvGrpSpPr>
        <p:grpSpPr>
          <a:xfrm>
            <a:off x="3243200" y="4660975"/>
            <a:ext cx="1814399" cy="1383624"/>
            <a:chOff x="4336150" y="2394850"/>
            <a:chExt cx="1814399" cy="1383624"/>
          </a:xfrm>
        </p:grpSpPr>
        <p:sp>
          <p:nvSpPr>
            <p:cNvPr id="897" name="Shape 897"/>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898" name="Shape 89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899" name="Shape 899"/>
          <p:cNvCxnSpPr>
            <a:stCxn id="884"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00" name="Shape 900"/>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01" name="Shape 901"/>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02" name="Shape 90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03" name="Shape 903"/>
          <p:cNvGrpSpPr/>
          <p:nvPr/>
        </p:nvGrpSpPr>
        <p:grpSpPr>
          <a:xfrm>
            <a:off x="138186" y="2204400"/>
            <a:ext cx="2181398" cy="2237249"/>
            <a:chOff x="6962635" y="1122320"/>
            <a:chExt cx="1238445" cy="1270154"/>
          </a:xfrm>
        </p:grpSpPr>
        <p:grpSp>
          <p:nvGrpSpPr>
            <p:cNvPr id="904" name="Shape 904"/>
            <p:cNvGrpSpPr/>
            <p:nvPr/>
          </p:nvGrpSpPr>
          <p:grpSpPr>
            <a:xfrm rot="-880933">
              <a:off x="7025919" y="1252736"/>
              <a:ext cx="1111877" cy="642612"/>
              <a:chOff x="6437825" y="1680725"/>
              <a:chExt cx="1635599" cy="945300"/>
            </a:xfrm>
          </p:grpSpPr>
          <p:sp>
            <p:nvSpPr>
              <p:cNvPr id="905" name="Shape 90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6" name="Shape 90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07" name="Shape 90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08" name="Shape 908"/>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09" name="Shape 90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10" name="Shape 910"/>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11" name="Shape 911"/>
          <p:cNvCxnSpPr>
            <a:stCxn id="910"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917" name="Shape 917"/>
          <p:cNvSpPr txBox="1"/>
          <p:nvPr/>
        </p:nvSpPr>
        <p:spPr>
          <a:xfrm>
            <a:off x="1953050" y="5963475"/>
            <a:ext cx="5620499"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Each contract need a separate card</a:t>
            </a:r>
          </a:p>
        </p:txBody>
      </p:sp>
      <p:pic>
        <p:nvPicPr>
          <p:cNvPr id="918" name="Shape 918"/>
          <p:cNvPicPr preferRelativeResize="0"/>
          <p:nvPr/>
        </p:nvPicPr>
        <p:blipFill>
          <a:blip r:embed="rId3">
            <a:alphaModFix/>
          </a:blip>
          <a:stretch>
            <a:fillRect/>
          </a:stretch>
        </p:blipFill>
        <p:spPr>
          <a:xfrm>
            <a:off x="1185425" y="3045325"/>
            <a:ext cx="1627550" cy="1627550"/>
          </a:xfrm>
          <a:prstGeom prst="rect">
            <a:avLst/>
          </a:prstGeom>
          <a:noFill/>
          <a:ln>
            <a:noFill/>
          </a:ln>
        </p:spPr>
      </p:pic>
      <p:pic>
        <p:nvPicPr>
          <p:cNvPr id="919" name="Shape 919"/>
          <p:cNvPicPr preferRelativeResize="0"/>
          <p:nvPr/>
        </p:nvPicPr>
        <p:blipFill>
          <a:blip r:embed="rId4">
            <a:alphaModFix/>
          </a:blip>
          <a:stretch>
            <a:fillRect/>
          </a:stretch>
        </p:blipFill>
        <p:spPr>
          <a:xfrm>
            <a:off x="3824350" y="2091968"/>
            <a:ext cx="1627549" cy="743250"/>
          </a:xfrm>
          <a:prstGeom prst="rect">
            <a:avLst/>
          </a:prstGeom>
          <a:noFill/>
          <a:ln>
            <a:noFill/>
          </a:ln>
        </p:spPr>
      </p:pic>
      <p:pic>
        <p:nvPicPr>
          <p:cNvPr id="920" name="Shape 920"/>
          <p:cNvPicPr preferRelativeResize="0"/>
          <p:nvPr/>
        </p:nvPicPr>
        <p:blipFill>
          <a:blip r:embed="rId5">
            <a:alphaModFix/>
          </a:blip>
          <a:stretch>
            <a:fillRect/>
          </a:stretch>
        </p:blipFill>
        <p:spPr>
          <a:xfrm>
            <a:off x="3836110" y="3184010"/>
            <a:ext cx="1604028" cy="912913"/>
          </a:xfrm>
          <a:prstGeom prst="rect">
            <a:avLst/>
          </a:prstGeom>
          <a:noFill/>
          <a:ln>
            <a:noFill/>
          </a:ln>
        </p:spPr>
      </p:pic>
      <p:grpSp>
        <p:nvGrpSpPr>
          <p:cNvPr id="921" name="Shape 921"/>
          <p:cNvGrpSpPr/>
          <p:nvPr/>
        </p:nvGrpSpPr>
        <p:grpSpPr>
          <a:xfrm>
            <a:off x="3946542" y="4270843"/>
            <a:ext cx="1383168" cy="1103184"/>
            <a:chOff x="3178137" y="4582375"/>
            <a:chExt cx="1731775" cy="1381224"/>
          </a:xfrm>
        </p:grpSpPr>
        <p:pic>
          <p:nvPicPr>
            <p:cNvPr id="922" name="Shape 922"/>
            <p:cNvPicPr preferRelativeResize="0"/>
            <p:nvPr/>
          </p:nvPicPr>
          <p:blipFill>
            <a:blip r:embed="rId6">
              <a:alphaModFix/>
            </a:blip>
            <a:stretch>
              <a:fillRect/>
            </a:stretch>
          </p:blipFill>
          <p:spPr>
            <a:xfrm>
              <a:off x="3178137" y="4582375"/>
              <a:ext cx="1731775" cy="1381100"/>
            </a:xfrm>
            <a:prstGeom prst="rect">
              <a:avLst/>
            </a:prstGeom>
            <a:noFill/>
            <a:ln>
              <a:noFill/>
            </a:ln>
          </p:spPr>
        </p:pic>
        <p:sp>
          <p:nvSpPr>
            <p:cNvPr id="923" name="Shape 923"/>
            <p:cNvSpPr/>
            <p:nvPr/>
          </p:nvSpPr>
          <p:spPr>
            <a:xfrm>
              <a:off x="3734275" y="5807300"/>
              <a:ext cx="681600" cy="156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nvGrpSpPr>
          <p:cNvPr id="924" name="Shape 924"/>
          <p:cNvGrpSpPr/>
          <p:nvPr/>
        </p:nvGrpSpPr>
        <p:grpSpPr>
          <a:xfrm rot="-880933">
            <a:off x="6783419" y="2137523"/>
            <a:ext cx="1111877" cy="642612"/>
            <a:chOff x="6437825" y="1680725"/>
            <a:chExt cx="1635599" cy="945300"/>
          </a:xfrm>
        </p:grpSpPr>
        <p:sp>
          <p:nvSpPr>
            <p:cNvPr id="925" name="Shape 92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6" name="Shape 92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27" name="Shape 92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28" name="Shape 92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29" name="Shape 929"/>
          <p:cNvGrpSpPr/>
          <p:nvPr/>
        </p:nvGrpSpPr>
        <p:grpSpPr>
          <a:xfrm rot="-880933">
            <a:off x="6783419" y="3333361"/>
            <a:ext cx="1111877" cy="642612"/>
            <a:chOff x="6437825" y="1680725"/>
            <a:chExt cx="1635599" cy="945300"/>
          </a:xfrm>
        </p:grpSpPr>
        <p:sp>
          <p:nvSpPr>
            <p:cNvPr id="930" name="Shape 93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1" name="Shape 93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2" name="Shape 93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3" name="Shape 93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34" name="Shape 934"/>
          <p:cNvGrpSpPr/>
          <p:nvPr/>
        </p:nvGrpSpPr>
        <p:grpSpPr>
          <a:xfrm rot="-880933">
            <a:off x="6783419" y="4529223"/>
            <a:ext cx="1111877" cy="642612"/>
            <a:chOff x="6437825" y="1680725"/>
            <a:chExt cx="1635599" cy="945300"/>
          </a:xfrm>
        </p:grpSpPr>
        <p:sp>
          <p:nvSpPr>
            <p:cNvPr id="935" name="Shape 93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6" name="Shape 93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7" name="Shape 93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8" name="Shape 93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cxnSp>
        <p:nvCxnSpPr>
          <p:cNvPr id="939" name="Shape 939"/>
          <p:cNvCxnSpPr/>
          <p:nvPr/>
        </p:nvCxnSpPr>
        <p:spPr>
          <a:xfrm flipH="1" rot="10800000">
            <a:off x="2645050" y="2761200"/>
            <a:ext cx="993899" cy="624899"/>
          </a:xfrm>
          <a:prstGeom prst="straightConnector1">
            <a:avLst/>
          </a:prstGeom>
          <a:noFill/>
          <a:ln cap="flat" cmpd="sng" w="19050">
            <a:solidFill>
              <a:schemeClr val="dk2"/>
            </a:solidFill>
            <a:prstDash val="solid"/>
            <a:round/>
            <a:headEnd len="lg" w="lg" type="none"/>
            <a:tailEnd len="lg" w="lg" type="triangle"/>
          </a:ln>
        </p:spPr>
      </p:cxnSp>
      <p:cxnSp>
        <p:nvCxnSpPr>
          <p:cNvPr id="940" name="Shape 940"/>
          <p:cNvCxnSpPr>
            <a:stCxn id="918" idx="3"/>
          </p:cNvCxnSpPr>
          <p:nvPr/>
        </p:nvCxnSpPr>
        <p:spPr>
          <a:xfrm>
            <a:off x="2812975" y="3859100"/>
            <a:ext cx="769200" cy="9600"/>
          </a:xfrm>
          <a:prstGeom prst="straightConnector1">
            <a:avLst/>
          </a:prstGeom>
          <a:noFill/>
          <a:ln cap="flat" cmpd="sng" w="19050">
            <a:solidFill>
              <a:schemeClr val="dk2"/>
            </a:solidFill>
            <a:prstDash val="solid"/>
            <a:round/>
            <a:headEnd len="lg" w="lg" type="none"/>
            <a:tailEnd len="lg" w="lg" type="triangle"/>
          </a:ln>
        </p:spPr>
      </p:cxnSp>
      <p:cxnSp>
        <p:nvCxnSpPr>
          <p:cNvPr id="941" name="Shape 941"/>
          <p:cNvCxnSpPr/>
          <p:nvPr/>
        </p:nvCxnSpPr>
        <p:spPr>
          <a:xfrm>
            <a:off x="2900625" y="4607175"/>
            <a:ext cx="894600" cy="468600"/>
          </a:xfrm>
          <a:prstGeom prst="straightConnector1">
            <a:avLst/>
          </a:prstGeom>
          <a:noFill/>
          <a:ln cap="flat" cmpd="sng" w="19050">
            <a:solidFill>
              <a:schemeClr val="dk2"/>
            </a:solidFill>
            <a:prstDash val="solid"/>
            <a:round/>
            <a:headEnd len="lg" w="lg" type="none"/>
            <a:tailEnd len="lg" w="lg" type="triangle"/>
          </a:ln>
        </p:spPr>
      </p:cxnSp>
      <p:cxnSp>
        <p:nvCxnSpPr>
          <p:cNvPr id="942" name="Shape 942"/>
          <p:cNvCxnSpPr>
            <a:endCxn id="926" idx="1"/>
          </p:cNvCxnSpPr>
          <p:nvPr/>
        </p:nvCxnSpPr>
        <p:spPr>
          <a:xfrm>
            <a:off x="5711999" y="2477515"/>
            <a:ext cx="1071000" cy="11100"/>
          </a:xfrm>
          <a:prstGeom prst="straightConnector1">
            <a:avLst/>
          </a:prstGeom>
          <a:noFill/>
          <a:ln cap="flat" cmpd="sng" w="19050">
            <a:solidFill>
              <a:schemeClr val="dk2"/>
            </a:solidFill>
            <a:prstDash val="solid"/>
            <a:round/>
            <a:headEnd len="lg" w="lg" type="none"/>
            <a:tailEnd len="lg" w="lg" type="triangle"/>
          </a:ln>
        </p:spPr>
      </p:cxnSp>
      <p:cxnSp>
        <p:nvCxnSpPr>
          <p:cNvPr id="943" name="Shape 943"/>
          <p:cNvCxnSpPr/>
          <p:nvPr/>
        </p:nvCxnSpPr>
        <p:spPr>
          <a:xfrm>
            <a:off x="5649125" y="3683400"/>
            <a:ext cx="1070999" cy="11100"/>
          </a:xfrm>
          <a:prstGeom prst="straightConnector1">
            <a:avLst/>
          </a:prstGeom>
          <a:noFill/>
          <a:ln cap="flat" cmpd="sng" w="19050">
            <a:solidFill>
              <a:schemeClr val="dk2"/>
            </a:solidFill>
            <a:prstDash val="solid"/>
            <a:round/>
            <a:headEnd len="lg" w="lg" type="none"/>
            <a:tailEnd len="lg" w="lg" type="triangle"/>
          </a:ln>
        </p:spPr>
      </p:cxnSp>
      <p:cxnSp>
        <p:nvCxnSpPr>
          <p:cNvPr id="944" name="Shape 944"/>
          <p:cNvCxnSpPr/>
          <p:nvPr/>
        </p:nvCxnSpPr>
        <p:spPr>
          <a:xfrm>
            <a:off x="5649125" y="4889425"/>
            <a:ext cx="1070999" cy="11100"/>
          </a:xfrm>
          <a:prstGeom prst="straightConnector1">
            <a:avLst/>
          </a:prstGeom>
          <a:noFill/>
          <a:ln cap="flat" cmpd="sng" w="19050">
            <a:solidFill>
              <a:schemeClr val="dk2"/>
            </a:solidFill>
            <a:prstDash val="solid"/>
            <a:round/>
            <a:headEnd len="lg" w="lg" type="none"/>
            <a:tailEnd len="lg" w="lg" type="triangle"/>
          </a:ln>
        </p:spPr>
      </p:cxnSp>
      <p:sp>
        <p:nvSpPr>
          <p:cNvPr id="945" name="Shape 9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9" name="Shape 949"/>
        <p:cNvGrpSpPr/>
        <p:nvPr/>
      </p:nvGrpSpPr>
      <p:grpSpPr>
        <a:xfrm>
          <a:off x="0" y="0"/>
          <a:ext cx="0" cy="0"/>
          <a:chOff x="0" y="0"/>
          <a:chExt cx="0" cy="0"/>
        </a:xfrm>
      </p:grpSpPr>
      <p:sp>
        <p:nvSpPr>
          <p:cNvPr id="950" name="Shape 95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951" name="Shape 951"/>
          <p:cNvGrpSpPr/>
          <p:nvPr/>
        </p:nvGrpSpPr>
        <p:grpSpPr>
          <a:xfrm>
            <a:off x="3243200" y="2722850"/>
            <a:ext cx="1814399" cy="989424"/>
            <a:chOff x="4336150" y="2394850"/>
            <a:chExt cx="1814399" cy="989424"/>
          </a:xfrm>
        </p:grpSpPr>
        <p:sp>
          <p:nvSpPr>
            <p:cNvPr id="952" name="Shape 952"/>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953" name="Shape 95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954" name="Shape 954"/>
          <p:cNvGrpSpPr/>
          <p:nvPr/>
        </p:nvGrpSpPr>
        <p:grpSpPr>
          <a:xfrm>
            <a:off x="6872400" y="5722800"/>
            <a:ext cx="1814399" cy="956425"/>
            <a:chOff x="4336150" y="2394850"/>
            <a:chExt cx="1814399" cy="956425"/>
          </a:xfrm>
        </p:grpSpPr>
        <p:sp>
          <p:nvSpPr>
            <p:cNvPr id="955" name="Shape 955"/>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956" name="Shape 95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957" name="Shape 957"/>
          <p:cNvSpPr/>
          <p:nvPr/>
        </p:nvSpPr>
        <p:spPr>
          <a:xfrm>
            <a:off x="3457224" y="6182700"/>
            <a:ext cx="332623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r>
            <a:r>
              <a:rPr b="1" lang="en"/>
              <a:t>per contract </a:t>
            </a:r>
            <a:r>
              <a:rPr lang="en"/>
              <a:t>at a time</a:t>
            </a:r>
          </a:p>
        </p:txBody>
      </p:sp>
      <p:sp>
        <p:nvSpPr>
          <p:cNvPr id="958" name="Shape 958"/>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959" name="Shape 959"/>
          <p:cNvGrpSpPr/>
          <p:nvPr/>
        </p:nvGrpSpPr>
        <p:grpSpPr>
          <a:xfrm>
            <a:off x="6872400" y="2722850"/>
            <a:ext cx="1814399" cy="1161624"/>
            <a:chOff x="4336150" y="2394850"/>
            <a:chExt cx="1814399" cy="1161624"/>
          </a:xfrm>
        </p:grpSpPr>
        <p:sp>
          <p:nvSpPr>
            <p:cNvPr id="960" name="Shape 960"/>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961" name="Shape 96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962" name="Shape 962"/>
          <p:cNvCxnSpPr>
            <a:stCxn id="953" idx="3"/>
            <a:endCxn id="961"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963" name="Shape 963"/>
          <p:cNvCxnSpPr>
            <a:stCxn id="960" idx="2"/>
            <a:endCxn id="956"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964" name="Shape 964"/>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65" name="Shape 965"/>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66" name="Shape 966"/>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67" name="Shape 967"/>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968" name="Shape 968"/>
          <p:cNvGrpSpPr/>
          <p:nvPr/>
        </p:nvGrpSpPr>
        <p:grpSpPr>
          <a:xfrm>
            <a:off x="3243200" y="4660975"/>
            <a:ext cx="1814399" cy="1383624"/>
            <a:chOff x="4336150" y="2394850"/>
            <a:chExt cx="1814399" cy="1383624"/>
          </a:xfrm>
        </p:grpSpPr>
        <p:sp>
          <p:nvSpPr>
            <p:cNvPr id="969" name="Shape 969"/>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970" name="Shape 97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971" name="Shape 971"/>
          <p:cNvCxnSpPr>
            <a:stCxn id="956"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72" name="Shape 972"/>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3" name="Shape 973"/>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cxnSp>
        <p:nvCxnSpPr>
          <p:cNvPr id="974" name="Shape 974"/>
          <p:cNvCxnSpPr>
            <a:stCxn id="970" idx="3"/>
            <a:endCxn id="960" idx="1"/>
          </p:cNvCxnSpPr>
          <p:nvPr/>
        </p:nvCxnSpPr>
        <p:spPr>
          <a:xfrm flipH="1" rot="10800000">
            <a:off x="5057599" y="3460675"/>
            <a:ext cx="1814699" cy="1381800"/>
          </a:xfrm>
          <a:prstGeom prst="straightConnector1">
            <a:avLst/>
          </a:prstGeom>
          <a:noFill/>
          <a:ln cap="flat" cmpd="sng" w="19050">
            <a:solidFill>
              <a:schemeClr val="dk2"/>
            </a:solidFill>
            <a:prstDash val="solid"/>
            <a:round/>
            <a:headEnd len="lg" w="lg" type="none"/>
            <a:tailEnd len="lg" w="lg" type="none"/>
          </a:ln>
        </p:spPr>
      </p:cxnSp>
      <p:sp>
        <p:nvSpPr>
          <p:cNvPr id="975" name="Shape 975"/>
          <p:cNvSpPr txBox="1"/>
          <p:nvPr/>
        </p:nvSpPr>
        <p:spPr>
          <a:xfrm>
            <a:off x="6142500" y="32434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6" name="Shape 976"/>
          <p:cNvSpPr txBox="1"/>
          <p:nvPr/>
        </p:nvSpPr>
        <p:spPr>
          <a:xfrm>
            <a:off x="4974175" y="42103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77" name="Shape 977"/>
          <p:cNvSpPr/>
          <p:nvPr/>
        </p:nvSpPr>
        <p:spPr>
          <a:xfrm>
            <a:off x="1900236" y="4059575"/>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contract can only have 1 active card instance at a time</a:t>
            </a:r>
          </a:p>
        </p:txBody>
      </p:sp>
      <p:sp>
        <p:nvSpPr>
          <p:cNvPr id="978" name="Shape 978"/>
          <p:cNvSpPr/>
          <p:nvPr/>
        </p:nvSpPr>
        <p:spPr>
          <a:xfrm>
            <a:off x="6415425" y="1676800"/>
            <a:ext cx="2728349" cy="786888"/>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rPr>
              <a:t>Card instance can only be assigned to a contract which belongs to the owner of the card </a:t>
            </a:r>
          </a:p>
        </p:txBody>
      </p:sp>
      <p:sp>
        <p:nvSpPr>
          <p:cNvPr id="979" name="Shape 9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80" name="Shape 980"/>
          <p:cNvGrpSpPr/>
          <p:nvPr/>
        </p:nvGrpSpPr>
        <p:grpSpPr>
          <a:xfrm>
            <a:off x="138186" y="2204400"/>
            <a:ext cx="2181398" cy="2237249"/>
            <a:chOff x="6962635" y="1122320"/>
            <a:chExt cx="1238445" cy="1270154"/>
          </a:xfrm>
        </p:grpSpPr>
        <p:grpSp>
          <p:nvGrpSpPr>
            <p:cNvPr id="981" name="Shape 981"/>
            <p:cNvGrpSpPr/>
            <p:nvPr/>
          </p:nvGrpSpPr>
          <p:grpSpPr>
            <a:xfrm rot="-880933">
              <a:off x="7025919" y="1252736"/>
              <a:ext cx="1111877" cy="642612"/>
              <a:chOff x="6437825" y="1680725"/>
              <a:chExt cx="1635599" cy="945300"/>
            </a:xfrm>
          </p:grpSpPr>
          <p:sp>
            <p:nvSpPr>
              <p:cNvPr id="982" name="Shape 982"/>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83" name="Shape 983"/>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84" name="Shape 98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85" name="Shape 985"/>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86" name="Shape 98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87" name="Shape 987"/>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88" name="Shape 988"/>
          <p:cNvCxnSpPr>
            <a:stCxn id="987"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Print Card</a:t>
            </a:r>
          </a:p>
        </p:txBody>
      </p:sp>
      <p:sp>
        <p:nvSpPr>
          <p:cNvPr id="994" name="Shape 99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000" name="Shape 100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01" name="Shape 1001"/>
          <p:cNvPicPr preferRelativeResize="0"/>
          <p:nvPr/>
        </p:nvPicPr>
        <p:blipFill>
          <a:blip r:embed="rId3">
            <a:alphaModFix/>
          </a:blip>
          <a:stretch>
            <a:fillRect/>
          </a:stretch>
        </p:blipFill>
        <p:spPr>
          <a:xfrm>
            <a:off x="1877672" y="1575350"/>
            <a:ext cx="2694324" cy="5200200"/>
          </a:xfrm>
          <a:prstGeom prst="rect">
            <a:avLst/>
          </a:prstGeom>
          <a:noFill/>
          <a:ln>
            <a:noFill/>
          </a:ln>
        </p:spPr>
      </p:pic>
      <p:pic>
        <p:nvPicPr>
          <p:cNvPr id="1002" name="Shape 1002"/>
          <p:cNvPicPr preferRelativeResize="0"/>
          <p:nvPr/>
        </p:nvPicPr>
        <p:blipFill>
          <a:blip r:embed="rId4">
            <a:alphaModFix/>
          </a:blip>
          <a:stretch>
            <a:fillRect/>
          </a:stretch>
        </p:blipFill>
        <p:spPr>
          <a:xfrm>
            <a:off x="4572000" y="1578300"/>
            <a:ext cx="2694325" cy="5154948"/>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08" name="Shape 1008"/>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grpSp>
        <p:nvGrpSpPr>
          <p:cNvPr id="1009" name="Shape 1009"/>
          <p:cNvGrpSpPr/>
          <p:nvPr/>
        </p:nvGrpSpPr>
        <p:grpSpPr>
          <a:xfrm>
            <a:off x="625625" y="2851725"/>
            <a:ext cx="1814399" cy="677124"/>
            <a:chOff x="4336150" y="2394850"/>
            <a:chExt cx="1814399" cy="677124"/>
          </a:xfrm>
        </p:grpSpPr>
        <p:sp>
          <p:nvSpPr>
            <p:cNvPr id="1010" name="Shape 101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11" name="Shape 10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12" name="Shape 1012"/>
          <p:cNvGrpSpPr/>
          <p:nvPr/>
        </p:nvGrpSpPr>
        <p:grpSpPr>
          <a:xfrm>
            <a:off x="3451900" y="2770875"/>
            <a:ext cx="1814399" cy="838824"/>
            <a:chOff x="4336150" y="2394850"/>
            <a:chExt cx="1814399" cy="838824"/>
          </a:xfrm>
        </p:grpSpPr>
        <p:sp>
          <p:nvSpPr>
            <p:cNvPr id="1013" name="Shape 101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b="1" lang="en">
                  <a:solidFill>
                    <a:srgbClr val="FF0000"/>
                  </a:solidFill>
                </a:rPr>
                <a:t>No card</a:t>
              </a:r>
            </a:p>
          </p:txBody>
        </p:sp>
        <p:sp>
          <p:nvSpPr>
            <p:cNvPr id="1014" name="Shape 10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15" name="Shape 1015"/>
          <p:cNvCxnSpPr>
            <a:stCxn id="1010" idx="3"/>
            <a:endCxn id="101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
        <p:nvSpPr>
          <p:cNvPr id="1016" name="Shape 1016"/>
          <p:cNvSpPr txBox="1"/>
          <p:nvPr/>
        </p:nvSpPr>
        <p:spPr>
          <a:xfrm>
            <a:off x="1893325" y="2042475"/>
            <a:ext cx="2176800" cy="357900"/>
          </a:xfrm>
          <a:prstGeom prst="rect">
            <a:avLst/>
          </a:prstGeom>
          <a:noFill/>
          <a:ln>
            <a:noFill/>
          </a:ln>
        </p:spPr>
        <p:txBody>
          <a:bodyPr anchorCtr="0" anchor="t" bIns="91425" lIns="91425" rIns="91425" tIns="91425">
            <a:noAutofit/>
          </a:bodyPr>
          <a:lstStyle/>
          <a:p>
            <a:pPr algn="ctr">
              <a:spcBef>
                <a:spcPts val="0"/>
              </a:spcBef>
              <a:buNone/>
            </a:pPr>
            <a:r>
              <a:rPr b="1" lang="en" sz="1800"/>
              <a:t>Web Application</a:t>
            </a:r>
          </a:p>
        </p:txBody>
      </p:sp>
      <p:sp>
        <p:nvSpPr>
          <p:cNvPr id="1017" name="Shape 10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3" name="Shape 102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24" name="Shape 1024"/>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25" name="Shape 1025"/>
          <p:cNvGrpSpPr/>
          <p:nvPr/>
        </p:nvGrpSpPr>
        <p:grpSpPr>
          <a:xfrm>
            <a:off x="7756460" y="5186070"/>
            <a:ext cx="1238445" cy="1270154"/>
            <a:chOff x="6962635" y="1122320"/>
            <a:chExt cx="1238445" cy="1270154"/>
          </a:xfrm>
        </p:grpSpPr>
        <p:grpSp>
          <p:nvGrpSpPr>
            <p:cNvPr id="1026" name="Shape 1026"/>
            <p:cNvGrpSpPr/>
            <p:nvPr/>
          </p:nvGrpSpPr>
          <p:grpSpPr>
            <a:xfrm rot="-880933">
              <a:off x="7025919" y="1252736"/>
              <a:ext cx="1111877" cy="642612"/>
              <a:chOff x="6437825" y="1680725"/>
              <a:chExt cx="1635599" cy="945300"/>
            </a:xfrm>
          </p:grpSpPr>
          <p:sp>
            <p:nvSpPr>
              <p:cNvPr id="1027" name="Shape 102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8" name="Shape 102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29" name="Shape 102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30" name="Shape 103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31" name="Shape 103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32" name="Shape 1032"/>
          <p:cNvGrpSpPr/>
          <p:nvPr/>
        </p:nvGrpSpPr>
        <p:grpSpPr>
          <a:xfrm>
            <a:off x="5869250" y="5038400"/>
            <a:ext cx="1238400" cy="1565500"/>
            <a:chOff x="5877075" y="5113675"/>
            <a:chExt cx="1238400" cy="1565500"/>
          </a:xfrm>
        </p:grpSpPr>
        <p:pic>
          <p:nvPicPr>
            <p:cNvPr id="1033" name="Shape 1033"/>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34" name="Shape 1034"/>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35" name="Shape 1035"/>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6" name="Shape 1036"/>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sp>
        <p:nvSpPr>
          <p:cNvPr id="1037" name="Shape 1037"/>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8" name="Shape 10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39" name="Shape 1039"/>
          <p:cNvGrpSpPr/>
          <p:nvPr/>
        </p:nvGrpSpPr>
        <p:grpSpPr>
          <a:xfrm>
            <a:off x="625625" y="2851725"/>
            <a:ext cx="1814399" cy="677124"/>
            <a:chOff x="4336150" y="2394850"/>
            <a:chExt cx="1814399" cy="677124"/>
          </a:xfrm>
        </p:grpSpPr>
        <p:sp>
          <p:nvSpPr>
            <p:cNvPr id="1040" name="Shape 104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41" name="Shape 104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42" name="Shape 1042"/>
          <p:cNvGrpSpPr/>
          <p:nvPr/>
        </p:nvGrpSpPr>
        <p:grpSpPr>
          <a:xfrm>
            <a:off x="3451900" y="2770875"/>
            <a:ext cx="1814399" cy="838824"/>
            <a:chOff x="4336150" y="2394850"/>
            <a:chExt cx="1814399" cy="838824"/>
          </a:xfrm>
        </p:grpSpPr>
        <p:sp>
          <p:nvSpPr>
            <p:cNvPr id="1043" name="Shape 104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lang="en"/>
                <a:t>No card</a:t>
              </a:r>
            </a:p>
          </p:txBody>
        </p:sp>
        <p:sp>
          <p:nvSpPr>
            <p:cNvPr id="1044" name="Shape 104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45" name="Shape 1045"/>
          <p:cNvCxnSpPr>
            <a:stCxn id="1040" idx="3"/>
            <a:endCxn id="104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2919412" y="2310825"/>
            <a:ext cx="3305175" cy="3295650"/>
          </a:xfrm>
          <a:prstGeom prst="rect">
            <a:avLst/>
          </a:prstGeom>
          <a:noFill/>
          <a:ln>
            <a:noFill/>
          </a:ln>
        </p:spPr>
      </p:pic>
      <p:sp>
        <p:nvSpPr>
          <p:cNvPr id="84" name="Shape 84"/>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85" name="Shape 85"/>
          <p:cNvSpPr txBox="1"/>
          <p:nvPr/>
        </p:nvSpPr>
        <p:spPr>
          <a:xfrm>
            <a:off x="940350" y="5804300"/>
            <a:ext cx="7263299"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2000">
                <a:solidFill>
                  <a:schemeClr val="dk1"/>
                </a:solidFill>
              </a:rPr>
              <a:t>Claim/compensation process is ineffective</a:t>
            </a:r>
            <a:r>
              <a:rPr lang="en" sz="2000">
                <a:solidFill>
                  <a:schemeClr val="dk1"/>
                </a:solidFill>
              </a:rPr>
              <a:t> between customer and insurance company.</a:t>
            </a:r>
          </a:p>
        </p:txBody>
      </p:sp>
      <p:sp>
        <p:nvSpPr>
          <p:cNvPr id="86" name="Shape 8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87" name="Shape 87"/>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88" name="Shape 88"/>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89" name="Shape 89"/>
          <p:cNvSpPr/>
          <p:nvPr/>
        </p:nvSpPr>
        <p:spPr>
          <a:xfrm>
            <a:off x="50449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9" name="Shape 1049"/>
        <p:cNvGrpSpPr/>
        <p:nvPr/>
      </p:nvGrpSpPr>
      <p:grpSpPr>
        <a:xfrm>
          <a:off x="0" y="0"/>
          <a:ext cx="0" cy="0"/>
          <a:chOff x="0" y="0"/>
          <a:chExt cx="0" cy="0"/>
        </a:xfrm>
      </p:grpSpPr>
      <p:sp>
        <p:nvSpPr>
          <p:cNvPr id="1050" name="Shape 1050"/>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1" name="Shape 105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52" name="Shape 1052"/>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53" name="Shape 1053"/>
          <p:cNvGrpSpPr/>
          <p:nvPr/>
        </p:nvGrpSpPr>
        <p:grpSpPr>
          <a:xfrm>
            <a:off x="7756460" y="5186070"/>
            <a:ext cx="1238445" cy="1270154"/>
            <a:chOff x="6962635" y="1122320"/>
            <a:chExt cx="1238445" cy="1270154"/>
          </a:xfrm>
        </p:grpSpPr>
        <p:grpSp>
          <p:nvGrpSpPr>
            <p:cNvPr id="1054" name="Shape 1054"/>
            <p:cNvGrpSpPr/>
            <p:nvPr/>
          </p:nvGrpSpPr>
          <p:grpSpPr>
            <a:xfrm rot="-880933">
              <a:off x="7025919" y="1252736"/>
              <a:ext cx="1111877" cy="642612"/>
              <a:chOff x="6437825" y="1680725"/>
              <a:chExt cx="1635599" cy="945300"/>
            </a:xfrm>
          </p:grpSpPr>
          <p:sp>
            <p:nvSpPr>
              <p:cNvPr id="1055" name="Shape 105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6" name="Shape 105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57" name="Shape 105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58" name="Shape 105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59" name="Shape 105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60" name="Shape 1060"/>
          <p:cNvGrpSpPr/>
          <p:nvPr/>
        </p:nvGrpSpPr>
        <p:grpSpPr>
          <a:xfrm>
            <a:off x="5869250" y="5038400"/>
            <a:ext cx="1238400" cy="1565500"/>
            <a:chOff x="5877075" y="5113675"/>
            <a:chExt cx="1238400" cy="1565500"/>
          </a:xfrm>
        </p:grpSpPr>
        <p:pic>
          <p:nvPicPr>
            <p:cNvPr id="1061" name="Shape 1061"/>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62" name="Shape 1062"/>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63" name="Shape 1063"/>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64" name="Shape 1064"/>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65" name="Shape 1065"/>
          <p:cNvGrpSpPr/>
          <p:nvPr/>
        </p:nvGrpSpPr>
        <p:grpSpPr>
          <a:xfrm>
            <a:off x="3406050" y="5560975"/>
            <a:ext cx="1814399" cy="677124"/>
            <a:chOff x="4336150" y="2394850"/>
            <a:chExt cx="1814399" cy="677124"/>
          </a:xfrm>
        </p:grpSpPr>
        <p:sp>
          <p:nvSpPr>
            <p:cNvPr id="1066" name="Shape 1066"/>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067" name="Shape 106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sp>
        <p:nvSpPr>
          <p:cNvPr id="1068" name="Shape 1068"/>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69" name="Shape 10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70" name="Shape 1070"/>
          <p:cNvGrpSpPr/>
          <p:nvPr/>
        </p:nvGrpSpPr>
        <p:grpSpPr>
          <a:xfrm>
            <a:off x="625625" y="2851725"/>
            <a:ext cx="1814399" cy="677124"/>
            <a:chOff x="4336150" y="2394850"/>
            <a:chExt cx="1814399" cy="677124"/>
          </a:xfrm>
        </p:grpSpPr>
        <p:sp>
          <p:nvSpPr>
            <p:cNvPr id="1071" name="Shape 1071"/>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72" name="Shape 107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73" name="Shape 1073"/>
          <p:cNvGrpSpPr/>
          <p:nvPr/>
        </p:nvGrpSpPr>
        <p:grpSpPr>
          <a:xfrm>
            <a:off x="3451900" y="2770875"/>
            <a:ext cx="1814399" cy="838824"/>
            <a:chOff x="4336150" y="2394850"/>
            <a:chExt cx="1814399" cy="838824"/>
          </a:xfrm>
        </p:grpSpPr>
        <p:sp>
          <p:nvSpPr>
            <p:cNvPr id="1074" name="Shape 1074"/>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Clr>
                  <a:schemeClr val="dk1"/>
                </a:buClr>
                <a:buSzPct val="78571"/>
                <a:buFont typeface="Arial"/>
                <a:buNone/>
              </a:pPr>
              <a:r>
                <a:rPr lang="en">
                  <a:solidFill>
                    <a:schemeClr val="dk1"/>
                  </a:solidFill>
                </a:rPr>
                <a:t>No card</a:t>
              </a:r>
            </a:p>
          </p:txBody>
        </p:sp>
        <p:sp>
          <p:nvSpPr>
            <p:cNvPr id="1075" name="Shape 107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76" name="Shape 1076"/>
          <p:cNvCxnSpPr>
            <a:stCxn id="1071" idx="3"/>
            <a:endCxn id="1074"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2" name="Shape 108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83" name="Shape 1083"/>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84" name="Shape 1084"/>
          <p:cNvGrpSpPr/>
          <p:nvPr/>
        </p:nvGrpSpPr>
        <p:grpSpPr>
          <a:xfrm>
            <a:off x="7756460" y="5186070"/>
            <a:ext cx="1238445" cy="1270154"/>
            <a:chOff x="6962635" y="1122320"/>
            <a:chExt cx="1238445" cy="1270154"/>
          </a:xfrm>
        </p:grpSpPr>
        <p:grpSp>
          <p:nvGrpSpPr>
            <p:cNvPr id="1085" name="Shape 1085"/>
            <p:cNvGrpSpPr/>
            <p:nvPr/>
          </p:nvGrpSpPr>
          <p:grpSpPr>
            <a:xfrm rot="-880933">
              <a:off x="7025919" y="1252736"/>
              <a:ext cx="1111877" cy="642612"/>
              <a:chOff x="6437825" y="1680725"/>
              <a:chExt cx="1635599" cy="945300"/>
            </a:xfrm>
          </p:grpSpPr>
          <p:sp>
            <p:nvSpPr>
              <p:cNvPr id="1086" name="Shape 108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7" name="Shape 108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88" name="Shape 108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89" name="Shape 1089"/>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90" name="Shape 109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91" name="Shape 1091"/>
          <p:cNvGrpSpPr/>
          <p:nvPr/>
        </p:nvGrpSpPr>
        <p:grpSpPr>
          <a:xfrm>
            <a:off x="5869250" y="5038400"/>
            <a:ext cx="1238400" cy="1565500"/>
            <a:chOff x="5877075" y="5113675"/>
            <a:chExt cx="1238400" cy="1565500"/>
          </a:xfrm>
        </p:grpSpPr>
        <p:pic>
          <p:nvPicPr>
            <p:cNvPr id="1092" name="Shape 1092"/>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93" name="Shape 1093"/>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94" name="Shape 1094"/>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95" name="Shape 1095"/>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96" name="Shape 1096"/>
          <p:cNvGrpSpPr/>
          <p:nvPr/>
        </p:nvGrpSpPr>
        <p:grpSpPr>
          <a:xfrm>
            <a:off x="3406050" y="5560975"/>
            <a:ext cx="1814399" cy="677124"/>
            <a:chOff x="4336150" y="2394850"/>
            <a:chExt cx="1814399" cy="677124"/>
          </a:xfrm>
        </p:grpSpPr>
        <p:sp>
          <p:nvSpPr>
            <p:cNvPr id="1097" name="Shape 1097"/>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098" name="Shape 109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099" name="Shape 1099"/>
          <p:cNvGrpSpPr/>
          <p:nvPr/>
        </p:nvGrpSpPr>
        <p:grpSpPr>
          <a:xfrm>
            <a:off x="1893325" y="4132625"/>
            <a:ext cx="1814399" cy="918925"/>
            <a:chOff x="4336150" y="2394850"/>
            <a:chExt cx="1814399" cy="918925"/>
          </a:xfrm>
        </p:grpSpPr>
        <p:sp>
          <p:nvSpPr>
            <p:cNvPr id="1100" name="Shape 1100"/>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101" name="Shape 110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1102" name="Shape 1102"/>
          <p:cNvCxnSpPr>
            <a:stCxn id="1103" idx="2"/>
            <a:endCxn id="1101" idx="1"/>
          </p:cNvCxnSpPr>
          <p:nvPr/>
        </p:nvCxnSpPr>
        <p:spPr>
          <a:xfrm flipH="1" rot="-5400000">
            <a:off x="1279975" y="3700775"/>
            <a:ext cx="866100" cy="360600"/>
          </a:xfrm>
          <a:prstGeom prst="bentConnector2">
            <a:avLst/>
          </a:prstGeom>
          <a:noFill/>
          <a:ln cap="flat" cmpd="sng" w="19050">
            <a:solidFill>
              <a:schemeClr val="dk2"/>
            </a:solidFill>
            <a:prstDash val="solid"/>
            <a:round/>
            <a:headEnd len="lg" w="lg" type="none"/>
            <a:tailEnd len="lg" w="lg" type="none"/>
          </a:ln>
        </p:spPr>
      </p:cxnSp>
      <p:cxnSp>
        <p:nvCxnSpPr>
          <p:cNvPr id="1104" name="Shape 1104"/>
          <p:cNvCxnSpPr>
            <a:stCxn id="1105" idx="2"/>
            <a:endCxn id="1101" idx="3"/>
          </p:cNvCxnSpPr>
          <p:nvPr/>
        </p:nvCxnSpPr>
        <p:spPr>
          <a:xfrm rot="5400000">
            <a:off x="3600324" y="3555425"/>
            <a:ext cx="866100" cy="651300"/>
          </a:xfrm>
          <a:prstGeom prst="bentConnector2">
            <a:avLst/>
          </a:prstGeom>
          <a:noFill/>
          <a:ln cap="flat" cmpd="sng" w="19050">
            <a:solidFill>
              <a:schemeClr val="dk2"/>
            </a:solidFill>
            <a:prstDash val="solid"/>
            <a:round/>
            <a:headEnd len="lg" w="lg" type="none"/>
            <a:tailEnd len="lg" w="lg" type="none"/>
          </a:ln>
        </p:spPr>
      </p:cxnSp>
      <p:cxnSp>
        <p:nvCxnSpPr>
          <p:cNvPr id="1106" name="Shape 1106"/>
          <p:cNvCxnSpPr>
            <a:stCxn id="1098" idx="1"/>
            <a:endCxn id="1100" idx="2"/>
          </p:cNvCxnSpPr>
          <p:nvPr/>
        </p:nvCxnSpPr>
        <p:spPr>
          <a:xfrm rot="10800000">
            <a:off x="2800650" y="5051575"/>
            <a:ext cx="605400" cy="690900"/>
          </a:xfrm>
          <a:prstGeom prst="bentConnector2">
            <a:avLst/>
          </a:prstGeom>
          <a:noFill/>
          <a:ln cap="flat" cmpd="sng" w="19050">
            <a:solidFill>
              <a:schemeClr val="dk2"/>
            </a:solidFill>
            <a:prstDash val="solid"/>
            <a:round/>
            <a:headEnd len="lg" w="lg" type="none"/>
            <a:tailEnd len="lg" w="lg" type="none"/>
          </a:ln>
        </p:spPr>
      </p:cxnSp>
      <p:sp>
        <p:nvSpPr>
          <p:cNvPr id="1107" name="Shape 1107"/>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08" name="Shape 110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109" name="Shape 1109"/>
          <p:cNvGrpSpPr/>
          <p:nvPr/>
        </p:nvGrpSpPr>
        <p:grpSpPr>
          <a:xfrm>
            <a:off x="625625" y="2851725"/>
            <a:ext cx="1814399" cy="677124"/>
            <a:chOff x="4336150" y="2394850"/>
            <a:chExt cx="1814399" cy="677124"/>
          </a:xfrm>
        </p:grpSpPr>
        <p:sp>
          <p:nvSpPr>
            <p:cNvPr id="1110" name="Shape 111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111" name="Shape 11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112" name="Shape 1112"/>
          <p:cNvGrpSpPr/>
          <p:nvPr/>
        </p:nvGrpSpPr>
        <p:grpSpPr>
          <a:xfrm>
            <a:off x="3451900" y="2770875"/>
            <a:ext cx="1814399" cy="838824"/>
            <a:chOff x="4336150" y="2394850"/>
            <a:chExt cx="1814399" cy="838824"/>
          </a:xfrm>
        </p:grpSpPr>
        <p:sp>
          <p:nvSpPr>
            <p:cNvPr id="1113" name="Shape 1113"/>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b="1" lang="en">
                  <a:solidFill>
                    <a:srgbClr val="FF0000"/>
                  </a:solidFill>
                </a:rPr>
                <a:t>Ready</a:t>
              </a:r>
            </a:p>
          </p:txBody>
        </p:sp>
        <p:sp>
          <p:nvSpPr>
            <p:cNvPr id="1114" name="Shape 11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115" name="Shape 1115"/>
          <p:cNvCxnSpPr>
            <a:stCxn id="1110" idx="3"/>
            <a:endCxn id="1113"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9" name="Shape 1119"/>
        <p:cNvGrpSpPr/>
        <p:nvPr/>
      </p:nvGrpSpPr>
      <p:grpSpPr>
        <a:xfrm>
          <a:off x="0" y="0"/>
          <a:ext cx="0" cy="0"/>
          <a:chOff x="0" y="0"/>
          <a:chExt cx="0" cy="0"/>
        </a:xfrm>
      </p:grpSpPr>
      <p:sp>
        <p:nvSpPr>
          <p:cNvPr id="1120" name="Shape 112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21" name="Shape 112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122" name="Shape 1122"/>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print card for customer </a:t>
            </a:r>
            <a:r>
              <a:rPr b="1" lang="en" sz="2400"/>
              <a:t>Cao Thanh Minh</a:t>
            </a:r>
            <a:r>
              <a:rPr lang="en" sz="2400"/>
              <a:t>, contract will have status </a:t>
            </a:r>
            <a:r>
              <a:rPr b="1" lang="en" sz="2400"/>
              <a:t>Ready.</a:t>
            </a:r>
          </a:p>
        </p:txBody>
      </p:sp>
      <p:sp>
        <p:nvSpPr>
          <p:cNvPr id="1123" name="Shape 1123"/>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124" name="Shape 112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8" name="Shape 1128"/>
        <p:cNvGrpSpPr/>
        <p:nvPr/>
      </p:nvGrpSpPr>
      <p:grpSpPr>
        <a:xfrm>
          <a:off x="0" y="0"/>
          <a:ext cx="0" cy="0"/>
          <a:chOff x="0" y="0"/>
          <a:chExt cx="0" cy="0"/>
        </a:xfrm>
      </p:grpSpPr>
      <p:sp>
        <p:nvSpPr>
          <p:cNvPr id="1129" name="Shape 112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30" name="Shape 1130"/>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31" name="Shape 1131"/>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32" name="Shape 113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133" name="Shape 1133"/>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34" name="Shape 1134"/>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35" name="Shape 1135"/>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36" name="Shape 1136"/>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37" name="Shape 1137"/>
          <p:cNvSpPr/>
          <p:nvPr/>
        </p:nvSpPr>
        <p:spPr>
          <a:xfrm>
            <a:off x="1853975" y="5045225"/>
            <a:ext cx="33443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38" name="Shape 1138"/>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39" name="Shape 1139"/>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40" name="Shape 1140"/>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 name="Shape 1144"/>
        <p:cNvGrpSpPr/>
        <p:nvPr/>
      </p:nvGrpSpPr>
      <p:grpSpPr>
        <a:xfrm>
          <a:off x="0" y="0"/>
          <a:ext cx="0" cy="0"/>
          <a:chOff x="0" y="0"/>
          <a:chExt cx="0" cy="0"/>
        </a:xfrm>
      </p:grpSpPr>
      <p:sp>
        <p:nvSpPr>
          <p:cNvPr id="1145" name="Shape 114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46" name="Shape 114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47" name="Shape 1147"/>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48" name="Shape 11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49" name="Shape 1149"/>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50" name="Shape 1150"/>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51" name="Shape 1151"/>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52" name="Shape 1152"/>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53" name="Shape 1153"/>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4" name="Shape 1154"/>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5" name="Shape 1155"/>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9" name="Shape 1159"/>
        <p:cNvGrpSpPr/>
        <p:nvPr/>
      </p:nvGrpSpPr>
      <p:grpSpPr>
        <a:xfrm>
          <a:off x="0" y="0"/>
          <a:ext cx="0" cy="0"/>
          <a:chOff x="0" y="0"/>
          <a:chExt cx="0" cy="0"/>
        </a:xfrm>
      </p:grpSpPr>
      <p:sp>
        <p:nvSpPr>
          <p:cNvPr id="1160" name="Shape 116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61" name="Shape 1161"/>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62" name="Shape 1162"/>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63" name="Shape 11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64" name="Shape 1164"/>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65" name="Shape 1165"/>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66" name="Shape 1166"/>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67" name="Shape 1167"/>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68" name="Shape 1168"/>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2" name="Shape 1172"/>
        <p:cNvGrpSpPr/>
        <p:nvPr/>
      </p:nvGrpSpPr>
      <p:grpSpPr>
        <a:xfrm>
          <a:off x="0" y="0"/>
          <a:ext cx="0" cy="0"/>
          <a:chOff x="0" y="0"/>
          <a:chExt cx="0" cy="0"/>
        </a:xfrm>
      </p:grpSpPr>
      <p:sp>
        <p:nvSpPr>
          <p:cNvPr id="1173" name="Shape 117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74" name="Shape 117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75" name="Shape 1175"/>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76" name="Shape 11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77" name="Shape 1177"/>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78" name="Shape 1178"/>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79" name="Shape 1179"/>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80" name="Shape 1180"/>
          <p:cNvPicPr preferRelativeResize="0"/>
          <p:nvPr/>
        </p:nvPicPr>
        <p:blipFill>
          <a:blip r:embed="rId5">
            <a:alphaModFix/>
          </a:blip>
          <a:stretch>
            <a:fillRect/>
          </a:stretch>
        </p:blipFill>
        <p:spPr>
          <a:xfrm>
            <a:off x="1508750" y="2948209"/>
            <a:ext cx="1160049" cy="412118"/>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pic>
        <p:nvPicPr>
          <p:cNvPr id="1186" name="Shape 118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187" name="Shape 118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88" name="Shape 1188"/>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189" name="Shape 1189"/>
          <p:cNvSpPr/>
          <p:nvPr/>
        </p:nvSpPr>
        <p:spPr>
          <a:xfrm>
            <a:off x="6691550" y="2301150"/>
            <a:ext cx="1995000" cy="3301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90" name="Shape 1190"/>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4" name="Shape 1194"/>
        <p:cNvGrpSpPr/>
        <p:nvPr/>
      </p:nvGrpSpPr>
      <p:grpSpPr>
        <a:xfrm>
          <a:off x="0" y="0"/>
          <a:ext cx="0" cy="0"/>
          <a:chOff x="0" y="0"/>
          <a:chExt cx="0" cy="0"/>
        </a:xfrm>
      </p:grpSpPr>
      <p:sp>
        <p:nvSpPr>
          <p:cNvPr id="1195" name="Shape 1195"/>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Check Card</a:t>
            </a:r>
          </a:p>
        </p:txBody>
      </p:sp>
      <p:sp>
        <p:nvSpPr>
          <p:cNvPr id="1196" name="Shape 119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02" name="Shape 120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203" name="Shape 1203"/>
          <p:cNvPicPr preferRelativeResize="0"/>
          <p:nvPr/>
        </p:nvPicPr>
        <p:blipFill>
          <a:blip r:embed="rId3">
            <a:alphaModFix/>
          </a:blip>
          <a:stretch>
            <a:fillRect/>
          </a:stretch>
        </p:blipFill>
        <p:spPr>
          <a:xfrm>
            <a:off x="1803522" y="1554825"/>
            <a:ext cx="2736649" cy="5303174"/>
          </a:xfrm>
          <a:prstGeom prst="rect">
            <a:avLst/>
          </a:prstGeom>
          <a:noFill/>
          <a:ln>
            <a:noFill/>
          </a:ln>
        </p:spPr>
      </p:pic>
      <p:pic>
        <p:nvPicPr>
          <p:cNvPr id="1204" name="Shape 1204"/>
          <p:cNvPicPr preferRelativeResize="0"/>
          <p:nvPr/>
        </p:nvPicPr>
        <p:blipFill>
          <a:blip r:embed="rId4">
            <a:alphaModFix/>
          </a:blip>
          <a:stretch>
            <a:fillRect/>
          </a:stretch>
        </p:blipFill>
        <p:spPr>
          <a:xfrm>
            <a:off x="4540162" y="1554825"/>
            <a:ext cx="2800308" cy="53031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95" name="Shape 95"/>
          <p:cNvSpPr txBox="1"/>
          <p:nvPr/>
        </p:nvSpPr>
        <p:spPr>
          <a:xfrm>
            <a:off x="1396800" y="5834325"/>
            <a:ext cx="6350400"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2000">
                <a:solidFill>
                  <a:schemeClr val="dk1"/>
                </a:solidFill>
              </a:rPr>
              <a:t>Certificate papers can be </a:t>
            </a:r>
            <a:r>
              <a:rPr b="1" lang="en" sz="2000">
                <a:solidFill>
                  <a:schemeClr val="dk1"/>
                </a:solidFill>
              </a:rPr>
              <a:t>easily get damages (wet, burned, teared…) and could be faked</a:t>
            </a:r>
            <a:r>
              <a:rPr lang="en" sz="2000">
                <a:solidFill>
                  <a:schemeClr val="dk1"/>
                </a:solidFill>
              </a:rPr>
              <a:t>.</a:t>
            </a:r>
          </a:p>
        </p:txBody>
      </p:sp>
      <p:sp>
        <p:nvSpPr>
          <p:cNvPr id="96" name="Shape 96"/>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97" name="Shape 97"/>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98" name="Shape 98"/>
          <p:cNvSpPr/>
          <p:nvPr/>
        </p:nvSpPr>
        <p:spPr>
          <a:xfrm>
            <a:off x="50449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99" name="Shape 99"/>
          <p:cNvSpPr/>
          <p:nvPr/>
        </p:nvSpPr>
        <p:spPr>
          <a:xfrm>
            <a:off x="68800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sp>
        <p:nvSpPr>
          <p:cNvPr id="100" name="Shape 10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01" name="Shape 101"/>
          <p:cNvPicPr preferRelativeResize="0"/>
          <p:nvPr/>
        </p:nvPicPr>
        <p:blipFill>
          <a:blip r:embed="rId3">
            <a:alphaModFix/>
          </a:blip>
          <a:stretch>
            <a:fillRect/>
          </a:stretch>
        </p:blipFill>
        <p:spPr>
          <a:xfrm>
            <a:off x="1714500" y="3013100"/>
            <a:ext cx="5715000" cy="2152650"/>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10" name="Shape 121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211" name="Shape 1211"/>
          <p:cNvSpPr/>
          <p:nvPr/>
        </p:nvSpPr>
        <p:spPr>
          <a:xfrm>
            <a:off x="3478450" y="2588225"/>
            <a:ext cx="47808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b="1" lang="en" sz="2400"/>
              <a:t>Web Application</a:t>
            </a:r>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algn="ctr">
              <a:spcBef>
                <a:spcPts val="0"/>
              </a:spcBef>
              <a:buNone/>
            </a:pPr>
            <a:r>
              <a:t/>
            </a:r>
            <a:endParaRPr b="1" sz="2400"/>
          </a:p>
        </p:txBody>
      </p:sp>
      <p:sp>
        <p:nvSpPr>
          <p:cNvPr id="1212" name="Shape 1212"/>
          <p:cNvSpPr/>
          <p:nvPr/>
        </p:nvSpPr>
        <p:spPr>
          <a:xfrm>
            <a:off x="3165225" y="346197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1800"/>
              <a:t>Web Service</a:t>
            </a:r>
          </a:p>
        </p:txBody>
      </p:sp>
      <p:cxnSp>
        <p:nvCxnSpPr>
          <p:cNvPr id="1213" name="Shape 1213"/>
          <p:cNvCxnSpPr/>
          <p:nvPr/>
        </p:nvCxnSpPr>
        <p:spPr>
          <a:xfrm>
            <a:off x="1247627" y="3832912"/>
            <a:ext cx="1906500" cy="0"/>
          </a:xfrm>
          <a:prstGeom prst="straightConnector1">
            <a:avLst/>
          </a:prstGeom>
          <a:noFill/>
          <a:ln cap="flat" cmpd="sng" w="38100">
            <a:solidFill>
              <a:schemeClr val="dk2"/>
            </a:solidFill>
            <a:prstDash val="solid"/>
            <a:round/>
            <a:headEnd len="lg" w="lg" type="none"/>
            <a:tailEnd len="lg" w="lg" type="triangle"/>
          </a:ln>
        </p:spPr>
      </p:cxnSp>
      <p:cxnSp>
        <p:nvCxnSpPr>
          <p:cNvPr id="1214" name="Shape 1214"/>
          <p:cNvCxnSpPr/>
          <p:nvPr/>
        </p:nvCxnSpPr>
        <p:spPr>
          <a:xfrm rot="10800000">
            <a:off x="1236525" y="4335700"/>
            <a:ext cx="1928699" cy="0"/>
          </a:xfrm>
          <a:prstGeom prst="straightConnector1">
            <a:avLst/>
          </a:prstGeom>
          <a:noFill/>
          <a:ln cap="flat" cmpd="sng" w="38100">
            <a:solidFill>
              <a:schemeClr val="dk2"/>
            </a:solidFill>
            <a:prstDash val="solid"/>
            <a:round/>
            <a:headEnd len="lg" w="lg" type="none"/>
            <a:tailEnd len="lg" w="lg" type="triangle"/>
          </a:ln>
        </p:spPr>
      </p:cxnSp>
      <p:sp>
        <p:nvSpPr>
          <p:cNvPr id="1215" name="Shape 1215"/>
          <p:cNvSpPr txBox="1"/>
          <p:nvPr/>
        </p:nvSpPr>
        <p:spPr>
          <a:xfrm>
            <a:off x="1648550" y="3330075"/>
            <a:ext cx="1483799" cy="395699"/>
          </a:xfrm>
          <a:prstGeom prst="rect">
            <a:avLst/>
          </a:prstGeom>
          <a:noFill/>
          <a:ln>
            <a:noFill/>
          </a:ln>
        </p:spPr>
        <p:txBody>
          <a:bodyPr anchorCtr="0" anchor="t" bIns="91425" lIns="91425" rIns="91425" tIns="91425">
            <a:noAutofit/>
          </a:bodyPr>
          <a:lstStyle/>
          <a:p>
            <a:pPr>
              <a:spcBef>
                <a:spcPts val="0"/>
              </a:spcBef>
              <a:buNone/>
            </a:pPr>
            <a:r>
              <a:rPr lang="en" sz="1800"/>
              <a:t>Check Card</a:t>
            </a:r>
          </a:p>
        </p:txBody>
      </p:sp>
      <p:sp>
        <p:nvSpPr>
          <p:cNvPr id="1216" name="Shape 1216"/>
          <p:cNvSpPr txBox="1"/>
          <p:nvPr/>
        </p:nvSpPr>
        <p:spPr>
          <a:xfrm>
            <a:off x="1763800" y="4418125"/>
            <a:ext cx="989400" cy="395699"/>
          </a:xfrm>
          <a:prstGeom prst="rect">
            <a:avLst/>
          </a:prstGeom>
          <a:noFill/>
          <a:ln>
            <a:noFill/>
          </a:ln>
        </p:spPr>
        <p:txBody>
          <a:bodyPr anchorCtr="0" anchor="t" bIns="91425" lIns="91425" rIns="91425" tIns="91425">
            <a:noAutofit/>
          </a:bodyPr>
          <a:lstStyle/>
          <a:p>
            <a:pPr lvl="0" rtl="0">
              <a:spcBef>
                <a:spcPts val="0"/>
              </a:spcBef>
              <a:buNone/>
            </a:pPr>
            <a:r>
              <a:rPr lang="en" sz="1800"/>
              <a:t>Result</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0" name="Shape 1220"/>
        <p:cNvGrpSpPr/>
        <p:nvPr/>
      </p:nvGrpSpPr>
      <p:grpSpPr>
        <a:xfrm>
          <a:off x="0" y="0"/>
          <a:ext cx="0" cy="0"/>
          <a:chOff x="0" y="0"/>
          <a:chExt cx="0" cy="0"/>
        </a:xfrm>
      </p:grpSpPr>
      <p:sp>
        <p:nvSpPr>
          <p:cNvPr id="1221" name="Shape 122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22" name="Shape 1222"/>
          <p:cNvGrpSpPr/>
          <p:nvPr/>
        </p:nvGrpSpPr>
        <p:grpSpPr>
          <a:xfrm>
            <a:off x="643985" y="3483170"/>
            <a:ext cx="1238445" cy="1270154"/>
            <a:chOff x="6962635" y="1122320"/>
            <a:chExt cx="1238445" cy="1270154"/>
          </a:xfrm>
        </p:grpSpPr>
        <p:grpSp>
          <p:nvGrpSpPr>
            <p:cNvPr id="1223" name="Shape 1223"/>
            <p:cNvGrpSpPr/>
            <p:nvPr/>
          </p:nvGrpSpPr>
          <p:grpSpPr>
            <a:xfrm rot="-880933">
              <a:off x="7025919" y="1252736"/>
              <a:ext cx="1111877" cy="642612"/>
              <a:chOff x="6437825" y="1680725"/>
              <a:chExt cx="1635599" cy="945300"/>
            </a:xfrm>
          </p:grpSpPr>
          <p:sp>
            <p:nvSpPr>
              <p:cNvPr id="1224" name="Shape 1224"/>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25" name="Shape 1225"/>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26" name="Shape 1226"/>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27" name="Shape 1227"/>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28" name="Shape 1228"/>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29" name="Shape 1229"/>
          <p:cNvGrpSpPr/>
          <p:nvPr/>
        </p:nvGrpSpPr>
        <p:grpSpPr>
          <a:xfrm>
            <a:off x="2787675" y="3235550"/>
            <a:ext cx="1238400" cy="1565500"/>
            <a:chOff x="5877075" y="5113675"/>
            <a:chExt cx="1238400" cy="1565500"/>
          </a:xfrm>
        </p:grpSpPr>
        <p:pic>
          <p:nvPicPr>
            <p:cNvPr id="1230" name="Shape 1230"/>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31" name="Shape 1231"/>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32" name="Shape 1232"/>
          <p:cNvSpPr/>
          <p:nvPr/>
        </p:nvSpPr>
        <p:spPr>
          <a:xfrm>
            <a:off x="2216775" y="3653550"/>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3" name="Shape 1233"/>
          <p:cNvSpPr/>
          <p:nvPr/>
        </p:nvSpPr>
        <p:spPr>
          <a:xfrm>
            <a:off x="3987419" y="3599250"/>
            <a:ext cx="704399" cy="4026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4" name="Shape 1234"/>
          <p:cNvSpPr/>
          <p:nvPr/>
        </p:nvSpPr>
        <p:spPr>
          <a:xfrm>
            <a:off x="4985400" y="2740100"/>
            <a:ext cx="108899" cy="27401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5" name="Shape 1235"/>
          <p:cNvSpPr/>
          <p:nvPr/>
        </p:nvSpPr>
        <p:spPr>
          <a:xfrm>
            <a:off x="5357375" y="280202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6" name="Shape 1236"/>
          <p:cNvSpPr txBox="1"/>
          <p:nvPr/>
        </p:nvSpPr>
        <p:spPr>
          <a:xfrm>
            <a:off x="5961125" y="2771075"/>
            <a:ext cx="2012399" cy="433500"/>
          </a:xfrm>
          <a:prstGeom prst="rect">
            <a:avLst/>
          </a:prstGeom>
          <a:noFill/>
          <a:ln>
            <a:noFill/>
          </a:ln>
        </p:spPr>
        <p:txBody>
          <a:bodyPr anchorCtr="0" anchor="t" bIns="91425" lIns="91425" rIns="91425" tIns="91425">
            <a:noAutofit/>
          </a:bodyPr>
          <a:lstStyle/>
          <a:p>
            <a:pPr>
              <a:spcBef>
                <a:spcPts val="0"/>
              </a:spcBef>
              <a:buNone/>
            </a:pPr>
            <a:r>
              <a:rPr b="1" lang="en" sz="1800"/>
              <a:t>Valid card</a:t>
            </a:r>
          </a:p>
        </p:txBody>
      </p:sp>
      <p:sp>
        <p:nvSpPr>
          <p:cNvPr id="1237" name="Shape 1237"/>
          <p:cNvSpPr/>
          <p:nvPr/>
        </p:nvSpPr>
        <p:spPr>
          <a:xfrm>
            <a:off x="5357375" y="3483150"/>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8" name="Shape 1238"/>
          <p:cNvSpPr txBox="1"/>
          <p:nvPr/>
        </p:nvSpPr>
        <p:spPr>
          <a:xfrm>
            <a:off x="5961125" y="34522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sp>
        <p:nvSpPr>
          <p:cNvPr id="1239" name="Shape 1239"/>
          <p:cNvSpPr/>
          <p:nvPr/>
        </p:nvSpPr>
        <p:spPr>
          <a:xfrm>
            <a:off x="5357375" y="4195225"/>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0" name="Shape 1240"/>
          <p:cNvSpPr txBox="1"/>
          <p:nvPr/>
        </p:nvSpPr>
        <p:spPr>
          <a:xfrm>
            <a:off x="5961125" y="4164275"/>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Expired card</a:t>
            </a:r>
          </a:p>
        </p:txBody>
      </p:sp>
      <p:sp>
        <p:nvSpPr>
          <p:cNvPr id="1241" name="Shape 1241"/>
          <p:cNvSpPr/>
          <p:nvPr/>
        </p:nvSpPr>
        <p:spPr>
          <a:xfrm>
            <a:off x="5357375" y="4938250"/>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2" name="Shape 1242"/>
          <p:cNvSpPr txBox="1"/>
          <p:nvPr/>
        </p:nvSpPr>
        <p:spPr>
          <a:xfrm>
            <a:off x="5961125" y="49073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Invalid card</a:t>
            </a:r>
          </a:p>
        </p:txBody>
      </p:sp>
      <p:sp>
        <p:nvSpPr>
          <p:cNvPr id="1243" name="Shape 124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7" name="Shape 1247"/>
        <p:cNvGrpSpPr/>
        <p:nvPr/>
      </p:nvGrpSpPr>
      <p:grpSpPr>
        <a:xfrm>
          <a:off x="0" y="0"/>
          <a:ext cx="0" cy="0"/>
          <a:chOff x="0" y="0"/>
          <a:chExt cx="0" cy="0"/>
        </a:xfrm>
      </p:grpSpPr>
      <p:sp>
        <p:nvSpPr>
          <p:cNvPr id="1248" name="Shape 1248"/>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49" name="Shape 1249"/>
          <p:cNvGrpSpPr/>
          <p:nvPr/>
        </p:nvGrpSpPr>
        <p:grpSpPr>
          <a:xfrm>
            <a:off x="210535" y="2771045"/>
            <a:ext cx="1238445" cy="1270154"/>
            <a:chOff x="6962635" y="1122320"/>
            <a:chExt cx="1238445" cy="1270154"/>
          </a:xfrm>
        </p:grpSpPr>
        <p:grpSp>
          <p:nvGrpSpPr>
            <p:cNvPr id="1250" name="Shape 1250"/>
            <p:cNvGrpSpPr/>
            <p:nvPr/>
          </p:nvGrpSpPr>
          <p:grpSpPr>
            <a:xfrm rot="-880933">
              <a:off x="7025919" y="1252736"/>
              <a:ext cx="1111877" cy="642612"/>
              <a:chOff x="6437825" y="1680725"/>
              <a:chExt cx="1635599" cy="945300"/>
            </a:xfrm>
          </p:grpSpPr>
          <p:sp>
            <p:nvSpPr>
              <p:cNvPr id="1251" name="Shape 1251"/>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52" name="Shape 1252"/>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53" name="Shape 125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54" name="Shape 1254"/>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55" name="Shape 125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56" name="Shape 1256"/>
          <p:cNvGrpSpPr/>
          <p:nvPr/>
        </p:nvGrpSpPr>
        <p:grpSpPr>
          <a:xfrm>
            <a:off x="2354225" y="2523425"/>
            <a:ext cx="1238400" cy="1565500"/>
            <a:chOff x="5877075" y="5113675"/>
            <a:chExt cx="1238400" cy="1565500"/>
          </a:xfrm>
        </p:grpSpPr>
        <p:pic>
          <p:nvPicPr>
            <p:cNvPr id="1257" name="Shape 125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58" name="Shape 1258"/>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59" name="Shape 1259"/>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60" name="Shape 1260"/>
          <p:cNvSpPr txBox="1"/>
          <p:nvPr/>
        </p:nvSpPr>
        <p:spPr>
          <a:xfrm>
            <a:off x="1565675" y="2570025"/>
            <a:ext cx="1006199" cy="371400"/>
          </a:xfrm>
          <a:prstGeom prst="rect">
            <a:avLst/>
          </a:prstGeom>
          <a:noFill/>
          <a:ln>
            <a:noFill/>
          </a:ln>
        </p:spPr>
        <p:txBody>
          <a:bodyPr anchorCtr="0" anchor="t" bIns="91425" lIns="91425" rIns="91425" tIns="91425">
            <a:noAutofit/>
          </a:bodyPr>
          <a:lstStyle/>
          <a:p>
            <a:pPr>
              <a:spcBef>
                <a:spcPts val="0"/>
              </a:spcBef>
              <a:buNone/>
            </a:pPr>
            <a:r>
              <a:rPr b="1" lang="en"/>
              <a:t>Read ID</a:t>
            </a:r>
          </a:p>
        </p:txBody>
      </p:sp>
      <p:sp>
        <p:nvSpPr>
          <p:cNvPr id="1261" name="Shape 126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5" name="Shape 1265"/>
        <p:cNvGrpSpPr/>
        <p:nvPr/>
      </p:nvGrpSpPr>
      <p:grpSpPr>
        <a:xfrm>
          <a:off x="0" y="0"/>
          <a:ext cx="0" cy="0"/>
          <a:chOff x="0" y="0"/>
          <a:chExt cx="0" cy="0"/>
        </a:xfrm>
      </p:grpSpPr>
      <p:sp>
        <p:nvSpPr>
          <p:cNvPr id="1266" name="Shape 126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67" name="Shape 1267"/>
          <p:cNvGrpSpPr/>
          <p:nvPr/>
        </p:nvGrpSpPr>
        <p:grpSpPr>
          <a:xfrm>
            <a:off x="210535" y="2771045"/>
            <a:ext cx="1238445" cy="1270154"/>
            <a:chOff x="6962635" y="1122320"/>
            <a:chExt cx="1238445" cy="1270154"/>
          </a:xfrm>
        </p:grpSpPr>
        <p:grpSp>
          <p:nvGrpSpPr>
            <p:cNvPr id="1268" name="Shape 1268"/>
            <p:cNvGrpSpPr/>
            <p:nvPr/>
          </p:nvGrpSpPr>
          <p:grpSpPr>
            <a:xfrm rot="-880933">
              <a:off x="7025919" y="1252736"/>
              <a:ext cx="1111877" cy="642612"/>
              <a:chOff x="6437825" y="1680725"/>
              <a:chExt cx="1635599" cy="945300"/>
            </a:xfrm>
          </p:grpSpPr>
          <p:sp>
            <p:nvSpPr>
              <p:cNvPr id="1269" name="Shape 126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70" name="Shape 127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71" name="Shape 127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72" name="Shape 1272"/>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73" name="Shape 127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74" name="Shape 1274"/>
          <p:cNvGrpSpPr/>
          <p:nvPr/>
        </p:nvGrpSpPr>
        <p:grpSpPr>
          <a:xfrm>
            <a:off x="2354225" y="2523425"/>
            <a:ext cx="1238400" cy="1565500"/>
            <a:chOff x="5877075" y="5113675"/>
            <a:chExt cx="1238400" cy="1565500"/>
          </a:xfrm>
        </p:grpSpPr>
        <p:pic>
          <p:nvPicPr>
            <p:cNvPr id="1275" name="Shape 1275"/>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76" name="Shape 1276"/>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77" name="Shape 1277"/>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78" name="Shape 1278"/>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279" name="Shape 1279"/>
          <p:cNvGrpSpPr/>
          <p:nvPr/>
        </p:nvGrpSpPr>
        <p:grpSpPr>
          <a:xfrm>
            <a:off x="3777622" y="1815654"/>
            <a:ext cx="5278965" cy="4592890"/>
            <a:chOff x="5347175" y="1815525"/>
            <a:chExt cx="3445799" cy="1680899"/>
          </a:xfrm>
        </p:grpSpPr>
        <p:sp>
          <p:nvSpPr>
            <p:cNvPr id="1280" name="Shape 1280"/>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81" name="Shape 1281"/>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282" name="Shape 1282"/>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83" name="Shape 128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7" name="Shape 1287"/>
        <p:cNvGrpSpPr/>
        <p:nvPr/>
      </p:nvGrpSpPr>
      <p:grpSpPr>
        <a:xfrm>
          <a:off x="0" y="0"/>
          <a:ext cx="0" cy="0"/>
          <a:chOff x="0" y="0"/>
          <a:chExt cx="0" cy="0"/>
        </a:xfrm>
      </p:grpSpPr>
      <p:sp>
        <p:nvSpPr>
          <p:cNvPr id="1288" name="Shape 128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89" name="Shape 1289"/>
          <p:cNvGrpSpPr/>
          <p:nvPr/>
        </p:nvGrpSpPr>
        <p:grpSpPr>
          <a:xfrm>
            <a:off x="210535" y="2771045"/>
            <a:ext cx="1238445" cy="1270154"/>
            <a:chOff x="6962635" y="1122320"/>
            <a:chExt cx="1238445" cy="1270154"/>
          </a:xfrm>
        </p:grpSpPr>
        <p:grpSp>
          <p:nvGrpSpPr>
            <p:cNvPr id="1290" name="Shape 1290"/>
            <p:cNvGrpSpPr/>
            <p:nvPr/>
          </p:nvGrpSpPr>
          <p:grpSpPr>
            <a:xfrm rot="-880933">
              <a:off x="7025919" y="1252736"/>
              <a:ext cx="1111877" cy="642612"/>
              <a:chOff x="6437825" y="1680725"/>
              <a:chExt cx="1635599" cy="945300"/>
            </a:xfrm>
          </p:grpSpPr>
          <p:sp>
            <p:nvSpPr>
              <p:cNvPr id="1291" name="Shape 1291"/>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92" name="Shape 1292"/>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93" name="Shape 129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94" name="Shape 1294"/>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95" name="Shape 129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96" name="Shape 1296"/>
          <p:cNvGrpSpPr/>
          <p:nvPr/>
        </p:nvGrpSpPr>
        <p:grpSpPr>
          <a:xfrm>
            <a:off x="2354225" y="2523425"/>
            <a:ext cx="1238400" cy="1565500"/>
            <a:chOff x="5877075" y="5113675"/>
            <a:chExt cx="1238400" cy="1565500"/>
          </a:xfrm>
        </p:grpSpPr>
        <p:pic>
          <p:nvPicPr>
            <p:cNvPr id="1297" name="Shape 129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98" name="Shape 1298"/>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99" name="Shape 1299"/>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00" name="Shape 1300"/>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301" name="Shape 1301"/>
          <p:cNvGrpSpPr/>
          <p:nvPr/>
        </p:nvGrpSpPr>
        <p:grpSpPr>
          <a:xfrm>
            <a:off x="3777622" y="1815654"/>
            <a:ext cx="5278965" cy="4592890"/>
            <a:chOff x="5347175" y="1815525"/>
            <a:chExt cx="3445799" cy="1680899"/>
          </a:xfrm>
        </p:grpSpPr>
        <p:sp>
          <p:nvSpPr>
            <p:cNvPr id="1302" name="Shape 1302"/>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03" name="Shape 1303"/>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304" name="Shape 1304"/>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05" name="Shape 1305"/>
          <p:cNvGrpSpPr/>
          <p:nvPr/>
        </p:nvGrpSpPr>
        <p:grpSpPr>
          <a:xfrm>
            <a:off x="4381200" y="2749862"/>
            <a:ext cx="1814399" cy="677124"/>
            <a:chOff x="4336150" y="2394850"/>
            <a:chExt cx="1814399" cy="677124"/>
          </a:xfrm>
        </p:grpSpPr>
        <p:sp>
          <p:nvSpPr>
            <p:cNvPr id="1306" name="Shape 1306"/>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307" name="Shape 130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308" name="Shape 1308"/>
          <p:cNvGrpSpPr/>
          <p:nvPr/>
        </p:nvGrpSpPr>
        <p:grpSpPr>
          <a:xfrm>
            <a:off x="5655150" y="3823000"/>
            <a:ext cx="1814399" cy="918925"/>
            <a:chOff x="4336150" y="2394850"/>
            <a:chExt cx="1814399" cy="918925"/>
          </a:xfrm>
        </p:grpSpPr>
        <p:sp>
          <p:nvSpPr>
            <p:cNvPr id="1309" name="Shape 1309"/>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310" name="Shape 131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grpSp>
        <p:nvGrpSpPr>
          <p:cNvPr id="1311" name="Shape 1311"/>
          <p:cNvGrpSpPr/>
          <p:nvPr/>
        </p:nvGrpSpPr>
        <p:grpSpPr>
          <a:xfrm>
            <a:off x="4167212" y="5267575"/>
            <a:ext cx="1814399" cy="677124"/>
            <a:chOff x="4336150" y="2394850"/>
            <a:chExt cx="1814399" cy="677124"/>
          </a:xfrm>
        </p:grpSpPr>
        <p:sp>
          <p:nvSpPr>
            <p:cNvPr id="1312" name="Shape 1312"/>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313" name="Shape 131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314" name="Shape 1314"/>
          <p:cNvGrpSpPr/>
          <p:nvPr/>
        </p:nvGrpSpPr>
        <p:grpSpPr>
          <a:xfrm>
            <a:off x="6993487" y="5267575"/>
            <a:ext cx="1814412" cy="903625"/>
            <a:chOff x="4336150" y="2394850"/>
            <a:chExt cx="1814412" cy="903625"/>
          </a:xfrm>
        </p:grpSpPr>
        <p:sp>
          <p:nvSpPr>
            <p:cNvPr id="1315" name="Shape 1315"/>
            <p:cNvSpPr/>
            <p:nvPr/>
          </p:nvSpPr>
          <p:spPr>
            <a:xfrm>
              <a:off x="4336162" y="2708975"/>
              <a:ext cx="1814399" cy="589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lang="en"/>
                <a:t>Ready</a:t>
              </a:r>
            </a:p>
          </p:txBody>
        </p:sp>
        <p:sp>
          <p:nvSpPr>
            <p:cNvPr id="1316" name="Shape 131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317" name="Shape 1317"/>
          <p:cNvCxnSpPr>
            <a:stCxn id="1307" idx="3"/>
            <a:endCxn id="1310" idx="0"/>
          </p:cNvCxnSpPr>
          <p:nvPr/>
        </p:nvCxnSpPr>
        <p:spPr>
          <a:xfrm>
            <a:off x="6195599" y="2931362"/>
            <a:ext cx="366899" cy="891600"/>
          </a:xfrm>
          <a:prstGeom prst="bentConnector2">
            <a:avLst/>
          </a:prstGeom>
          <a:noFill/>
          <a:ln cap="flat" cmpd="sng" w="38100">
            <a:solidFill>
              <a:srgbClr val="FF0000"/>
            </a:solidFill>
            <a:prstDash val="solid"/>
            <a:round/>
            <a:headEnd len="lg" w="lg" type="none"/>
            <a:tailEnd len="lg" w="lg" type="none"/>
          </a:ln>
        </p:spPr>
      </p:cxnSp>
      <p:cxnSp>
        <p:nvCxnSpPr>
          <p:cNvPr id="1318" name="Shape 1318"/>
          <p:cNvCxnSpPr>
            <a:stCxn id="1310" idx="1"/>
            <a:endCxn id="1313" idx="0"/>
          </p:cNvCxnSpPr>
          <p:nvPr/>
        </p:nvCxnSpPr>
        <p:spPr>
          <a:xfrm flipH="1">
            <a:off x="5074350" y="4004500"/>
            <a:ext cx="580800" cy="1263000"/>
          </a:xfrm>
          <a:prstGeom prst="bentConnector2">
            <a:avLst/>
          </a:prstGeom>
          <a:noFill/>
          <a:ln cap="flat" cmpd="sng" w="19050">
            <a:solidFill>
              <a:schemeClr val="dk2"/>
            </a:solidFill>
            <a:prstDash val="solid"/>
            <a:round/>
            <a:headEnd len="lg" w="lg" type="none"/>
            <a:tailEnd len="lg" w="lg" type="none"/>
          </a:ln>
        </p:spPr>
      </p:cxnSp>
      <p:cxnSp>
        <p:nvCxnSpPr>
          <p:cNvPr id="1319" name="Shape 1319"/>
          <p:cNvCxnSpPr>
            <a:stCxn id="1310" idx="3"/>
            <a:endCxn id="1316" idx="0"/>
          </p:cNvCxnSpPr>
          <p:nvPr/>
        </p:nvCxnSpPr>
        <p:spPr>
          <a:xfrm>
            <a:off x="7469549" y="4004500"/>
            <a:ext cx="431100" cy="1263000"/>
          </a:xfrm>
          <a:prstGeom prst="bentConnector2">
            <a:avLst/>
          </a:prstGeom>
          <a:noFill/>
          <a:ln cap="flat" cmpd="sng" w="38100">
            <a:solidFill>
              <a:srgbClr val="FF0000"/>
            </a:solidFill>
            <a:prstDash val="solid"/>
            <a:round/>
            <a:headEnd len="lg" w="lg" type="none"/>
            <a:tailEnd len="lg" w="lg" type="none"/>
          </a:ln>
        </p:spPr>
      </p:cxnSp>
      <p:sp>
        <p:nvSpPr>
          <p:cNvPr id="1320" name="Shape 1320"/>
          <p:cNvSpPr/>
          <p:nvPr/>
        </p:nvSpPr>
        <p:spPr>
          <a:xfrm>
            <a:off x="6917750" y="5138378"/>
            <a:ext cx="1965900" cy="1143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1" name="Shape 1321"/>
          <p:cNvSpPr/>
          <p:nvPr/>
        </p:nvSpPr>
        <p:spPr>
          <a:xfrm>
            <a:off x="4305450" y="2642625"/>
            <a:ext cx="1965900" cy="8915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2" name="Shape 1322"/>
          <p:cNvSpPr/>
          <p:nvPr/>
        </p:nvSpPr>
        <p:spPr>
          <a:xfrm>
            <a:off x="5579400" y="3757000"/>
            <a:ext cx="1965900" cy="1078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3" name="Shape 13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324" name="Shape 1324"/>
          <p:cNvCxnSpPr/>
          <p:nvPr/>
        </p:nvCxnSpPr>
        <p:spPr>
          <a:xfrm>
            <a:off x="6818700" y="2888625"/>
            <a:ext cx="19799" cy="589500"/>
          </a:xfrm>
          <a:prstGeom prst="straightConnector1">
            <a:avLst/>
          </a:prstGeom>
          <a:noFill/>
          <a:ln cap="flat" cmpd="sng" w="38100">
            <a:solidFill>
              <a:schemeClr val="dk2"/>
            </a:solidFill>
            <a:prstDash val="solid"/>
            <a:round/>
            <a:headEnd len="lg" w="lg" type="none"/>
            <a:tailEnd len="lg" w="lg" type="triangle"/>
          </a:ln>
        </p:spPr>
      </p:cxnSp>
      <p:cxnSp>
        <p:nvCxnSpPr>
          <p:cNvPr id="1325" name="Shape 1325"/>
          <p:cNvCxnSpPr/>
          <p:nvPr/>
        </p:nvCxnSpPr>
        <p:spPr>
          <a:xfrm flipH="1">
            <a:off x="8115475" y="4146250"/>
            <a:ext cx="19799" cy="6879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x="0" y="0"/>
          <a:ext cx="0" cy="0"/>
          <a:chOff x="0" y="0"/>
          <a:chExt cx="0" cy="0"/>
        </a:xfrm>
      </p:grpSpPr>
      <p:sp>
        <p:nvSpPr>
          <p:cNvPr id="1330" name="Shape 133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31" name="Shape 133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32" name="Shape 133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33" name="Shape 1333"/>
          <p:cNvGrpSpPr/>
          <p:nvPr/>
        </p:nvGrpSpPr>
        <p:grpSpPr>
          <a:xfrm>
            <a:off x="62550" y="2573650"/>
            <a:ext cx="9062449" cy="3866574"/>
            <a:chOff x="62550" y="2573650"/>
            <a:chExt cx="9062449" cy="3866574"/>
          </a:xfrm>
        </p:grpSpPr>
        <p:sp>
          <p:nvSpPr>
            <p:cNvPr id="1334" name="Shape 1334"/>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35" name="Shape 1335"/>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36" name="Shape 1336"/>
            <p:cNvGrpSpPr/>
            <p:nvPr/>
          </p:nvGrpSpPr>
          <p:grpSpPr>
            <a:xfrm>
              <a:off x="62550" y="2573650"/>
              <a:ext cx="9062449" cy="3866574"/>
              <a:chOff x="62550" y="2573650"/>
              <a:chExt cx="9062449" cy="3866574"/>
            </a:xfrm>
          </p:grpSpPr>
          <p:sp>
            <p:nvSpPr>
              <p:cNvPr id="1337" name="Shape 1337"/>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38" name="Shape 1338"/>
              <p:cNvGrpSpPr/>
              <p:nvPr/>
            </p:nvGrpSpPr>
            <p:grpSpPr>
              <a:xfrm>
                <a:off x="62550" y="2573650"/>
                <a:ext cx="9062449" cy="3759450"/>
                <a:chOff x="62550" y="2573650"/>
                <a:chExt cx="9062449" cy="3759450"/>
              </a:xfrm>
            </p:grpSpPr>
            <p:sp>
              <p:nvSpPr>
                <p:cNvPr id="1339" name="Shape 1339"/>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0" name="Shape 1340"/>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1" name="Shape 1341"/>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2" name="Shape 1342"/>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3" name="Shape 1343"/>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4" name="Shape 1344"/>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5" name="Shape 1345"/>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6" name="Shape 1346"/>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7" name="Shape 1347"/>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8" name="Shape 1348"/>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49" name="Shape 1349"/>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50" name="Shape 1350"/>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4" name="Shape 1354"/>
        <p:cNvGrpSpPr/>
        <p:nvPr/>
      </p:nvGrpSpPr>
      <p:grpSpPr>
        <a:xfrm>
          <a:off x="0" y="0"/>
          <a:ext cx="0" cy="0"/>
          <a:chOff x="0" y="0"/>
          <a:chExt cx="0" cy="0"/>
        </a:xfrm>
      </p:grpSpPr>
      <p:sp>
        <p:nvSpPr>
          <p:cNvPr id="1355" name="Shape 135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56" name="Shape 135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57" name="Shape 135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58" name="Shape 1358"/>
          <p:cNvGrpSpPr/>
          <p:nvPr/>
        </p:nvGrpSpPr>
        <p:grpSpPr>
          <a:xfrm>
            <a:off x="62550" y="2573650"/>
            <a:ext cx="9062449" cy="3866574"/>
            <a:chOff x="62550" y="2573650"/>
            <a:chExt cx="9062449" cy="3866574"/>
          </a:xfrm>
        </p:grpSpPr>
        <p:sp>
          <p:nvSpPr>
            <p:cNvPr id="1359" name="Shape 1359"/>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0" name="Shape 1360"/>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1" name="Shape 1361"/>
            <p:cNvGrpSpPr/>
            <p:nvPr/>
          </p:nvGrpSpPr>
          <p:grpSpPr>
            <a:xfrm>
              <a:off x="62550" y="2573650"/>
              <a:ext cx="9062449" cy="3866574"/>
              <a:chOff x="62550" y="2573650"/>
              <a:chExt cx="9062449" cy="3866574"/>
            </a:xfrm>
          </p:grpSpPr>
          <p:sp>
            <p:nvSpPr>
              <p:cNvPr id="1362" name="Shape 1362"/>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3" name="Shape 1363"/>
              <p:cNvGrpSpPr/>
              <p:nvPr/>
            </p:nvGrpSpPr>
            <p:grpSpPr>
              <a:xfrm>
                <a:off x="62550" y="2573650"/>
                <a:ext cx="9062449" cy="3759450"/>
                <a:chOff x="62550" y="2573650"/>
                <a:chExt cx="9062449" cy="3759450"/>
              </a:xfrm>
            </p:grpSpPr>
            <p:sp>
              <p:nvSpPr>
                <p:cNvPr id="1364" name="Shape 1364"/>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5" name="Shape 1365"/>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6" name="Shape 1366"/>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7" name="Shape 1367"/>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8" name="Shape 1368"/>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9" name="Shape 1369"/>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0" name="Shape 1370"/>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1" name="Shape 1371"/>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2" name="Shape 1372"/>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3" name="Shape 1373"/>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74" name="Shape 1374"/>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5" name="Shape 1375"/>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76" name="Shape 1376"/>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77" name="Shape 1377"/>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8" name="Shape 1378"/>
          <p:cNvSpPr txBox="1"/>
          <p:nvPr/>
        </p:nvSpPr>
        <p:spPr>
          <a:xfrm>
            <a:off x="6146125" y="1714500"/>
            <a:ext cx="5775299" cy="673800"/>
          </a:xfrm>
          <a:prstGeom prst="rect">
            <a:avLst/>
          </a:prstGeom>
          <a:no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2" name="Shape 1382"/>
        <p:cNvGrpSpPr/>
        <p:nvPr/>
      </p:nvGrpSpPr>
      <p:grpSpPr>
        <a:xfrm>
          <a:off x="0" y="0"/>
          <a:ext cx="0" cy="0"/>
          <a:chOff x="0" y="0"/>
          <a:chExt cx="0" cy="0"/>
        </a:xfrm>
      </p:grpSpPr>
      <p:sp>
        <p:nvSpPr>
          <p:cNvPr id="1383" name="Shape 138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84" name="Shape 1384"/>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85" name="Shape 138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86" name="Shape 1386"/>
          <p:cNvGrpSpPr/>
          <p:nvPr/>
        </p:nvGrpSpPr>
        <p:grpSpPr>
          <a:xfrm>
            <a:off x="62550" y="2573650"/>
            <a:ext cx="9062449" cy="3866574"/>
            <a:chOff x="62550" y="2573650"/>
            <a:chExt cx="9062449" cy="3866574"/>
          </a:xfrm>
        </p:grpSpPr>
        <p:sp>
          <p:nvSpPr>
            <p:cNvPr id="1387" name="Shape 1387"/>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88" name="Shape 1388"/>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89" name="Shape 1389"/>
            <p:cNvGrpSpPr/>
            <p:nvPr/>
          </p:nvGrpSpPr>
          <p:grpSpPr>
            <a:xfrm>
              <a:off x="62550" y="2573650"/>
              <a:ext cx="9062449" cy="3866574"/>
              <a:chOff x="62550" y="2573650"/>
              <a:chExt cx="9062449" cy="3866574"/>
            </a:xfrm>
          </p:grpSpPr>
          <p:sp>
            <p:nvSpPr>
              <p:cNvPr id="1390" name="Shape 1390"/>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91" name="Shape 1391"/>
              <p:cNvGrpSpPr/>
              <p:nvPr/>
            </p:nvGrpSpPr>
            <p:grpSpPr>
              <a:xfrm>
                <a:off x="62550" y="2573650"/>
                <a:ext cx="9062449" cy="3759450"/>
                <a:chOff x="62550" y="2573650"/>
                <a:chExt cx="9062449" cy="3759450"/>
              </a:xfrm>
            </p:grpSpPr>
            <p:sp>
              <p:nvSpPr>
                <p:cNvPr id="1392" name="Shape 1392"/>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3" name="Shape 1393"/>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4" name="Shape 1394"/>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5" name="Shape 1395"/>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6" name="Shape 1396"/>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7" name="Shape 1397"/>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8" name="Shape 1398"/>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9" name="Shape 1399"/>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0" name="Shape 1400"/>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1" name="Shape 1401"/>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02" name="Shape 1402"/>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3" name="Shape 1403"/>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4" name="Shape 1404"/>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5" name="Shape 1405"/>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6" name="Shape 1406"/>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7" name="Shape 1407"/>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1" name="Shape 1411"/>
        <p:cNvGrpSpPr/>
        <p:nvPr/>
      </p:nvGrpSpPr>
      <p:grpSpPr>
        <a:xfrm>
          <a:off x="0" y="0"/>
          <a:ext cx="0" cy="0"/>
          <a:chOff x="0" y="0"/>
          <a:chExt cx="0" cy="0"/>
        </a:xfrm>
      </p:grpSpPr>
      <p:sp>
        <p:nvSpPr>
          <p:cNvPr id="1412" name="Shape 141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13" name="Shape 141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14" name="Shape 141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15" name="Shape 1415"/>
          <p:cNvGrpSpPr/>
          <p:nvPr/>
        </p:nvGrpSpPr>
        <p:grpSpPr>
          <a:xfrm>
            <a:off x="62550" y="2573650"/>
            <a:ext cx="9062449" cy="3866574"/>
            <a:chOff x="62550" y="2573650"/>
            <a:chExt cx="9062449" cy="3866574"/>
          </a:xfrm>
        </p:grpSpPr>
        <p:sp>
          <p:nvSpPr>
            <p:cNvPr id="1416" name="Shape 1416"/>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17" name="Shape 1417"/>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18" name="Shape 1418"/>
            <p:cNvGrpSpPr/>
            <p:nvPr/>
          </p:nvGrpSpPr>
          <p:grpSpPr>
            <a:xfrm>
              <a:off x="62550" y="2573650"/>
              <a:ext cx="9062449" cy="3866574"/>
              <a:chOff x="62550" y="2573650"/>
              <a:chExt cx="9062449" cy="3866574"/>
            </a:xfrm>
          </p:grpSpPr>
          <p:sp>
            <p:nvSpPr>
              <p:cNvPr id="1419" name="Shape 1419"/>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20" name="Shape 1420"/>
              <p:cNvGrpSpPr/>
              <p:nvPr/>
            </p:nvGrpSpPr>
            <p:grpSpPr>
              <a:xfrm>
                <a:off x="62550" y="2573650"/>
                <a:ext cx="9062449" cy="3759450"/>
                <a:chOff x="62550" y="2573650"/>
                <a:chExt cx="9062449" cy="3759450"/>
              </a:xfrm>
            </p:grpSpPr>
            <p:sp>
              <p:nvSpPr>
                <p:cNvPr id="1421" name="Shape 1421"/>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2" name="Shape 1422"/>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3" name="Shape 1423"/>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4" name="Shape 1424"/>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5" name="Shape 1425"/>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6" name="Shape 1426"/>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7" name="Shape 1427"/>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8" name="Shape 1428"/>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9" name="Shape 1429"/>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0" name="Shape 1430"/>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31" name="Shape 1431"/>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2" name="Shape 1432"/>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3" name="Shape 1433"/>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4" name="Shape 1434"/>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5" name="Shape 1435"/>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6" name="Shape 1436"/>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7" name="Shape 1437"/>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8" name="Shape 1438"/>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2" name="Shape 1442"/>
        <p:cNvGrpSpPr/>
        <p:nvPr/>
      </p:nvGrpSpPr>
      <p:grpSpPr>
        <a:xfrm>
          <a:off x="0" y="0"/>
          <a:ext cx="0" cy="0"/>
          <a:chOff x="0" y="0"/>
          <a:chExt cx="0" cy="0"/>
        </a:xfrm>
      </p:grpSpPr>
      <p:sp>
        <p:nvSpPr>
          <p:cNvPr id="1443" name="Shape 144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44" name="Shape 1444"/>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45" name="Shape 14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46" name="Shape 1446"/>
          <p:cNvGrpSpPr/>
          <p:nvPr/>
        </p:nvGrpSpPr>
        <p:grpSpPr>
          <a:xfrm>
            <a:off x="62550" y="2573650"/>
            <a:ext cx="9062449" cy="3866574"/>
            <a:chOff x="62550" y="2573650"/>
            <a:chExt cx="9062449" cy="3866574"/>
          </a:xfrm>
        </p:grpSpPr>
        <p:sp>
          <p:nvSpPr>
            <p:cNvPr id="1447" name="Shape 1447"/>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48" name="Shape 1448"/>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49" name="Shape 1449"/>
            <p:cNvGrpSpPr/>
            <p:nvPr/>
          </p:nvGrpSpPr>
          <p:grpSpPr>
            <a:xfrm>
              <a:off x="62550" y="2573650"/>
              <a:ext cx="9062449" cy="3866574"/>
              <a:chOff x="62550" y="2573650"/>
              <a:chExt cx="9062449" cy="3866574"/>
            </a:xfrm>
          </p:grpSpPr>
          <p:sp>
            <p:nvSpPr>
              <p:cNvPr id="1450" name="Shape 1450"/>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51" name="Shape 1451"/>
              <p:cNvGrpSpPr/>
              <p:nvPr/>
            </p:nvGrpSpPr>
            <p:grpSpPr>
              <a:xfrm>
                <a:off x="62550" y="2573650"/>
                <a:ext cx="9062449" cy="3759450"/>
                <a:chOff x="62550" y="2573650"/>
                <a:chExt cx="9062449" cy="3759450"/>
              </a:xfrm>
            </p:grpSpPr>
            <p:sp>
              <p:nvSpPr>
                <p:cNvPr id="1452" name="Shape 1452"/>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3" name="Shape 1453"/>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4" name="Shape 1454"/>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5" name="Shape 1455"/>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6" name="Shape 1456"/>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7" name="Shape 1457"/>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8" name="Shape 1458"/>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9" name="Shape 1459"/>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0" name="Shape 1460"/>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1" name="Shape 1461"/>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62" name="Shape 1462"/>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3" name="Shape 1463"/>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4" name="Shape 1464"/>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5" name="Shape 1465"/>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6" name="Shape 1466"/>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7" name="Shape 1467"/>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8" name="Shape 1468"/>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9" name="Shape 1469"/>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470" name="Shape 1470"/>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1" name="Shape 1471"/>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Solution</a:t>
            </a:r>
          </a:p>
        </p:txBody>
      </p:sp>
      <p:sp>
        <p:nvSpPr>
          <p:cNvPr id="107" name="Shape 10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5" name="Shape 1475"/>
        <p:cNvGrpSpPr/>
        <p:nvPr/>
      </p:nvGrpSpPr>
      <p:grpSpPr>
        <a:xfrm>
          <a:off x="0" y="0"/>
          <a:ext cx="0" cy="0"/>
          <a:chOff x="0" y="0"/>
          <a:chExt cx="0" cy="0"/>
        </a:xfrm>
      </p:grpSpPr>
      <p:sp>
        <p:nvSpPr>
          <p:cNvPr id="1476" name="Shape 147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77" name="Shape 147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78" name="Shape 147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79" name="Shape 1479"/>
          <p:cNvGrpSpPr/>
          <p:nvPr/>
        </p:nvGrpSpPr>
        <p:grpSpPr>
          <a:xfrm>
            <a:off x="62550" y="2573650"/>
            <a:ext cx="9062449" cy="3866574"/>
            <a:chOff x="62550" y="2573650"/>
            <a:chExt cx="9062449" cy="3866574"/>
          </a:xfrm>
        </p:grpSpPr>
        <p:sp>
          <p:nvSpPr>
            <p:cNvPr id="1480" name="Shape 1480"/>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1" name="Shape 1481"/>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2" name="Shape 1482"/>
            <p:cNvGrpSpPr/>
            <p:nvPr/>
          </p:nvGrpSpPr>
          <p:grpSpPr>
            <a:xfrm>
              <a:off x="62550" y="2573650"/>
              <a:ext cx="9062449" cy="3866574"/>
              <a:chOff x="62550" y="2573650"/>
              <a:chExt cx="9062449" cy="3866574"/>
            </a:xfrm>
          </p:grpSpPr>
          <p:sp>
            <p:nvSpPr>
              <p:cNvPr id="1483" name="Shape 1483"/>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4" name="Shape 1484"/>
              <p:cNvGrpSpPr/>
              <p:nvPr/>
            </p:nvGrpSpPr>
            <p:grpSpPr>
              <a:xfrm>
                <a:off x="62550" y="2573650"/>
                <a:ext cx="9062449" cy="3759450"/>
                <a:chOff x="62550" y="2573650"/>
                <a:chExt cx="9062449" cy="3759450"/>
              </a:xfrm>
            </p:grpSpPr>
            <p:sp>
              <p:nvSpPr>
                <p:cNvPr id="1485" name="Shape 1485"/>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6" name="Shape 1486"/>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7" name="Shape 1487"/>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8" name="Shape 1488"/>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9" name="Shape 1489"/>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0" name="Shape 1490"/>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1" name="Shape 1491"/>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2" name="Shape 1492"/>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3" name="Shape 1493"/>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4" name="Shape 1494"/>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95" name="Shape 1495"/>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6" name="Shape 1496"/>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97" name="Shape 1497"/>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8" name="Shape 1498"/>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99" name="Shape 1499"/>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0" name="Shape 1500"/>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501" name="Shape 1501"/>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2" name="Shape 1502"/>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3" name="Shape 1503"/>
          <p:cNvSpPr/>
          <p:nvPr/>
        </p:nvSpPr>
        <p:spPr>
          <a:xfrm>
            <a:off x="2084800" y="5522180"/>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4" name="Shape 1504"/>
          <p:cNvSpPr txBox="1"/>
          <p:nvPr/>
        </p:nvSpPr>
        <p:spPr>
          <a:xfrm>
            <a:off x="2495051" y="5501150"/>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5" name="Shape 1505"/>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6" name="Shape 1506"/>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0" name="Shape 1510"/>
        <p:cNvGrpSpPr/>
        <p:nvPr/>
      </p:nvGrpSpPr>
      <p:grpSpPr>
        <a:xfrm>
          <a:off x="0" y="0"/>
          <a:ext cx="0" cy="0"/>
          <a:chOff x="0" y="0"/>
          <a:chExt cx="0" cy="0"/>
        </a:xfrm>
      </p:grpSpPr>
      <p:sp>
        <p:nvSpPr>
          <p:cNvPr id="1511" name="Shape 151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12" name="Shape 1512"/>
          <p:cNvGrpSpPr/>
          <p:nvPr/>
        </p:nvGrpSpPr>
        <p:grpSpPr>
          <a:xfrm>
            <a:off x="3302550" y="1797737"/>
            <a:ext cx="2538900" cy="922500"/>
            <a:chOff x="2663725" y="1977950"/>
            <a:chExt cx="2538900" cy="922500"/>
          </a:xfrm>
        </p:grpSpPr>
        <p:sp>
          <p:nvSpPr>
            <p:cNvPr id="1513" name="Shape 1513"/>
            <p:cNvSpPr/>
            <p:nvPr/>
          </p:nvSpPr>
          <p:spPr>
            <a:xfrm>
              <a:off x="2663725" y="1977950"/>
              <a:ext cx="2538900"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4" name="Shape 1514"/>
            <p:cNvSpPr/>
            <p:nvPr/>
          </p:nvSpPr>
          <p:spPr>
            <a:xfrm>
              <a:off x="2965600" y="225337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5" name="Shape 1515"/>
            <p:cNvSpPr txBox="1"/>
            <p:nvPr/>
          </p:nvSpPr>
          <p:spPr>
            <a:xfrm>
              <a:off x="3569350" y="2222425"/>
              <a:ext cx="1370099" cy="433500"/>
            </a:xfrm>
            <a:prstGeom prst="rect">
              <a:avLst/>
            </a:prstGeom>
            <a:noFill/>
            <a:ln>
              <a:noFill/>
            </a:ln>
          </p:spPr>
          <p:txBody>
            <a:bodyPr anchorCtr="0" anchor="t" bIns="91425" lIns="91425" rIns="91425" tIns="91425">
              <a:noAutofit/>
            </a:bodyPr>
            <a:lstStyle/>
            <a:p>
              <a:pPr lvl="0" rtl="0">
                <a:spcBef>
                  <a:spcPts val="0"/>
                </a:spcBef>
                <a:buNone/>
              </a:pPr>
              <a:r>
                <a:rPr b="1" lang="en" sz="1800"/>
                <a:t>Valid card</a:t>
              </a:r>
            </a:p>
          </p:txBody>
        </p:sp>
      </p:grpSp>
      <p:grpSp>
        <p:nvGrpSpPr>
          <p:cNvPr id="1516" name="Shape 1516"/>
          <p:cNvGrpSpPr/>
          <p:nvPr/>
        </p:nvGrpSpPr>
        <p:grpSpPr>
          <a:xfrm>
            <a:off x="2938500" y="5618475"/>
            <a:ext cx="3266999" cy="922500"/>
            <a:chOff x="2167775" y="5420650"/>
            <a:chExt cx="3266999" cy="922500"/>
          </a:xfrm>
        </p:grpSpPr>
        <p:sp>
          <p:nvSpPr>
            <p:cNvPr id="1517" name="Shape 1517"/>
            <p:cNvSpPr/>
            <p:nvPr/>
          </p:nvSpPr>
          <p:spPr>
            <a:xfrm>
              <a:off x="2167775" y="5420650"/>
              <a:ext cx="3266999"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8" name="Shape 1518"/>
            <p:cNvSpPr/>
            <p:nvPr/>
          </p:nvSpPr>
          <p:spPr>
            <a:xfrm>
              <a:off x="2361850" y="5680587"/>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9" name="Shape 1519"/>
            <p:cNvSpPr txBox="1"/>
            <p:nvPr/>
          </p:nvSpPr>
          <p:spPr>
            <a:xfrm>
              <a:off x="2965600" y="5649650"/>
              <a:ext cx="23097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grpSp>
      <p:grpSp>
        <p:nvGrpSpPr>
          <p:cNvPr id="1520" name="Shape 1520"/>
          <p:cNvGrpSpPr/>
          <p:nvPr/>
        </p:nvGrpSpPr>
        <p:grpSpPr>
          <a:xfrm>
            <a:off x="3125799" y="3504789"/>
            <a:ext cx="2892422" cy="1329136"/>
            <a:chOff x="3018650" y="5014048"/>
            <a:chExt cx="3188999" cy="1306276"/>
          </a:xfrm>
        </p:grpSpPr>
        <p:sp>
          <p:nvSpPr>
            <p:cNvPr id="1521" name="Shape 1521"/>
            <p:cNvSpPr/>
            <p:nvPr/>
          </p:nvSpPr>
          <p:spPr>
            <a:xfrm>
              <a:off x="3018650" y="5298525"/>
              <a:ext cx="3188999" cy="10218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1800">
                  <a:solidFill>
                    <a:schemeClr val="dk1"/>
                  </a:solidFill>
                </a:rPr>
                <a:t>Remaining days &lt; 15</a:t>
              </a:r>
            </a:p>
          </p:txBody>
        </p:sp>
        <p:sp>
          <p:nvSpPr>
            <p:cNvPr id="1522" name="Shape 1522"/>
            <p:cNvSpPr txBox="1"/>
            <p:nvPr/>
          </p:nvSpPr>
          <p:spPr>
            <a:xfrm>
              <a:off x="4156381" y="5014048"/>
              <a:ext cx="913500" cy="4917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algn="ctr">
                <a:spcBef>
                  <a:spcPts val="0"/>
                </a:spcBef>
                <a:buNone/>
              </a:pPr>
              <a:r>
                <a:rPr b="1" lang="en" sz="2400"/>
                <a:t>?</a:t>
              </a:r>
            </a:p>
          </p:txBody>
        </p:sp>
      </p:grpSp>
      <p:sp>
        <p:nvSpPr>
          <p:cNvPr id="1523" name="Shape 152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24" name="Shape 1524"/>
          <p:cNvCxnSpPr>
            <a:stCxn id="1513" idx="2"/>
            <a:endCxn id="1522" idx="0"/>
          </p:cNvCxnSpPr>
          <p:nvPr/>
        </p:nvCxnSpPr>
        <p:spPr>
          <a:xfrm>
            <a:off x="4572000" y="2720237"/>
            <a:ext cx="0" cy="784500"/>
          </a:xfrm>
          <a:prstGeom prst="straightConnector1">
            <a:avLst/>
          </a:prstGeom>
          <a:noFill/>
          <a:ln cap="flat" cmpd="sng" w="38100">
            <a:solidFill>
              <a:schemeClr val="dk2"/>
            </a:solidFill>
            <a:prstDash val="solid"/>
            <a:round/>
            <a:headEnd len="lg" w="lg" type="none"/>
            <a:tailEnd len="lg" w="lg" type="triangle"/>
          </a:ln>
        </p:spPr>
      </p:cxnSp>
      <p:cxnSp>
        <p:nvCxnSpPr>
          <p:cNvPr id="1525" name="Shape 1525"/>
          <p:cNvCxnSpPr>
            <a:stCxn id="1521" idx="2"/>
            <a:endCxn id="1517" idx="0"/>
          </p:cNvCxnSpPr>
          <p:nvPr/>
        </p:nvCxnSpPr>
        <p:spPr>
          <a:xfrm>
            <a:off x="4572010" y="4833926"/>
            <a:ext cx="0" cy="7845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9" name="Shape 1529"/>
        <p:cNvGrpSpPr/>
        <p:nvPr/>
      </p:nvGrpSpPr>
      <p:grpSpPr>
        <a:xfrm>
          <a:off x="0" y="0"/>
          <a:ext cx="0" cy="0"/>
          <a:chOff x="0" y="0"/>
          <a:chExt cx="0" cy="0"/>
        </a:xfrm>
      </p:grpSpPr>
      <p:sp>
        <p:nvSpPr>
          <p:cNvPr id="1530" name="Shape 153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31" name="Shape 1531"/>
          <p:cNvGrpSpPr/>
          <p:nvPr/>
        </p:nvGrpSpPr>
        <p:grpSpPr>
          <a:xfrm>
            <a:off x="201410" y="3562345"/>
            <a:ext cx="1238445" cy="1270154"/>
            <a:chOff x="6962635" y="1122320"/>
            <a:chExt cx="1238445" cy="1270154"/>
          </a:xfrm>
        </p:grpSpPr>
        <p:grpSp>
          <p:nvGrpSpPr>
            <p:cNvPr id="1532" name="Shape 1532"/>
            <p:cNvGrpSpPr/>
            <p:nvPr/>
          </p:nvGrpSpPr>
          <p:grpSpPr>
            <a:xfrm rot="-880933">
              <a:off x="7025919" y="1252736"/>
              <a:ext cx="1111877" cy="642612"/>
              <a:chOff x="6437825" y="1680725"/>
              <a:chExt cx="1635599" cy="945300"/>
            </a:xfrm>
          </p:grpSpPr>
          <p:sp>
            <p:nvSpPr>
              <p:cNvPr id="1533" name="Shape 1533"/>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34" name="Shape 1534"/>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535" name="Shape 1535"/>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36" name="Shape 1536"/>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537" name="Shape 1537"/>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538" name="Shape 1538"/>
          <p:cNvGrpSpPr/>
          <p:nvPr/>
        </p:nvGrpSpPr>
        <p:grpSpPr>
          <a:xfrm>
            <a:off x="2345100" y="3314725"/>
            <a:ext cx="1238400" cy="1565500"/>
            <a:chOff x="5877075" y="5113675"/>
            <a:chExt cx="1238400" cy="1565500"/>
          </a:xfrm>
        </p:grpSpPr>
        <p:pic>
          <p:nvPicPr>
            <p:cNvPr id="1539" name="Shape 1539"/>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540" name="Shape 1540"/>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541" name="Shape 1541"/>
          <p:cNvSpPr/>
          <p:nvPr/>
        </p:nvSpPr>
        <p:spPr>
          <a:xfrm>
            <a:off x="1774200" y="37327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2" name="Shape 1542"/>
          <p:cNvSpPr txBox="1"/>
          <p:nvPr/>
        </p:nvSpPr>
        <p:spPr>
          <a:xfrm>
            <a:off x="1556550" y="33613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sp>
        <p:nvSpPr>
          <p:cNvPr id="1543" name="Shape 1543"/>
          <p:cNvSpPr/>
          <p:nvPr/>
        </p:nvSpPr>
        <p:spPr>
          <a:xfrm>
            <a:off x="3412125" y="3562350"/>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4" name="Shape 1544"/>
          <p:cNvSpPr/>
          <p:nvPr/>
        </p:nvSpPr>
        <p:spPr>
          <a:xfrm rot="10800000">
            <a:off x="3412124" y="3950475"/>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5" name="Shape 154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46" name="Shape 1546"/>
          <p:cNvSpPr/>
          <p:nvPr/>
        </p:nvSpPr>
        <p:spPr>
          <a:xfrm>
            <a:off x="5134400" y="2448975"/>
            <a:ext cx="38082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t>Web Application</a:t>
            </a:r>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p:txBody>
      </p:sp>
      <p:sp>
        <p:nvSpPr>
          <p:cNvPr id="1547" name="Shape 1547"/>
          <p:cNvSpPr/>
          <p:nvPr/>
        </p:nvSpPr>
        <p:spPr>
          <a:xfrm>
            <a:off x="4821175" y="332272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Web Service</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1" name="Shape 1551"/>
        <p:cNvGrpSpPr/>
        <p:nvPr/>
      </p:nvGrpSpPr>
      <p:grpSpPr>
        <a:xfrm>
          <a:off x="0" y="0"/>
          <a:ext cx="0" cy="0"/>
          <a:chOff x="0" y="0"/>
          <a:chExt cx="0" cy="0"/>
        </a:xfrm>
      </p:grpSpPr>
      <p:sp>
        <p:nvSpPr>
          <p:cNvPr id="1552" name="Shape 155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Check card</a:t>
            </a:r>
          </a:p>
        </p:txBody>
      </p:sp>
      <p:sp>
        <p:nvSpPr>
          <p:cNvPr id="1553" name="Shape 155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54" name="Shape 1554"/>
          <p:cNvSpPr txBox="1"/>
          <p:nvPr/>
        </p:nvSpPr>
        <p:spPr>
          <a:xfrm>
            <a:off x="870150" y="3270175"/>
            <a:ext cx="7969199" cy="23820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45833"/>
              <a:buFont typeface="Arial"/>
              <a:buNone/>
            </a:pPr>
            <a:r>
              <a:rPr lang="en" sz="2400">
                <a:solidFill>
                  <a:schemeClr val="dk1"/>
                </a:solidFill>
              </a:rPr>
              <a:t>While take part in traffic, </a:t>
            </a:r>
            <a:r>
              <a:rPr b="1" lang="en" sz="2400">
                <a:solidFill>
                  <a:schemeClr val="dk1"/>
                </a:solidFill>
              </a:rPr>
              <a:t>Mr. Cao Thanh Minh </a:t>
            </a:r>
            <a:r>
              <a:rPr lang="en" sz="2400">
                <a:solidFill>
                  <a:schemeClr val="dk1"/>
                </a:solidFill>
              </a:rPr>
              <a:t>was received a punishment from </a:t>
            </a:r>
            <a:r>
              <a:rPr b="1" lang="en" sz="2400">
                <a:solidFill>
                  <a:schemeClr val="dk1"/>
                </a:solidFill>
              </a:rPr>
              <a:t>being drive too fast</a:t>
            </a:r>
            <a:r>
              <a:rPr lang="en" sz="2400">
                <a:solidFill>
                  <a:schemeClr val="dk1"/>
                </a:solidFill>
              </a:rPr>
              <a:t>.</a:t>
            </a:r>
          </a:p>
          <a:p>
            <a:pPr lvl="0" rtl="0">
              <a:lnSpc>
                <a:spcPct val="115000"/>
              </a:lnSpc>
              <a:spcBef>
                <a:spcPts val="0"/>
              </a:spcBef>
              <a:buClr>
                <a:schemeClr val="dk1"/>
              </a:buClr>
              <a:buSzPct val="45833"/>
              <a:buFont typeface="Arial"/>
              <a:buNone/>
            </a:pPr>
            <a:r>
              <a:rPr lang="en" sz="2400">
                <a:solidFill>
                  <a:schemeClr val="dk1"/>
                </a:solidFill>
              </a:rPr>
              <a:t>Police officer used the Checking Device to </a:t>
            </a:r>
            <a:r>
              <a:rPr b="1" lang="en" sz="2400">
                <a:solidFill>
                  <a:schemeClr val="dk1"/>
                </a:solidFill>
              </a:rPr>
              <a:t>check card validation </a:t>
            </a:r>
            <a:r>
              <a:rPr lang="en" sz="2400">
                <a:solidFill>
                  <a:schemeClr val="dk1"/>
                </a:solidFill>
              </a:rPr>
              <a:t>of customer </a:t>
            </a:r>
            <a:r>
              <a:rPr b="1" lang="en" sz="2400">
                <a:solidFill>
                  <a:schemeClr val="dk1"/>
                </a:solidFill>
              </a:rPr>
              <a:t>Cao Thanh Minh</a:t>
            </a:r>
            <a:r>
              <a:rPr lang="en" sz="2400">
                <a:solidFill>
                  <a:schemeClr val="dk1"/>
                </a:solidFill>
              </a:rPr>
              <a:t> and </a:t>
            </a:r>
            <a:r>
              <a:rPr b="1" lang="en" sz="2400">
                <a:solidFill>
                  <a:schemeClr val="dk1"/>
                </a:solidFill>
              </a:rPr>
              <a:t>send punishment</a:t>
            </a:r>
            <a:r>
              <a:rPr lang="en" sz="2400">
                <a:solidFill>
                  <a:schemeClr val="dk1"/>
                </a:solidFill>
              </a:rPr>
              <a:t> to MIC system.</a:t>
            </a:r>
          </a:p>
          <a:p>
            <a:pPr lvl="0" rtl="0">
              <a:spcBef>
                <a:spcPts val="0"/>
              </a:spcBef>
              <a:buNone/>
            </a:pPr>
            <a:r>
              <a:t/>
            </a:r>
            <a:endParaRPr sz="2400"/>
          </a:p>
        </p:txBody>
      </p:sp>
      <p:sp>
        <p:nvSpPr>
          <p:cNvPr id="1555" name="Shape 1555"/>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556" name="Shape 155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0" name="Shape 1560"/>
        <p:cNvGrpSpPr/>
        <p:nvPr/>
      </p:nvGrpSpPr>
      <p:grpSpPr>
        <a:xfrm>
          <a:off x="0" y="0"/>
          <a:ext cx="0" cy="0"/>
          <a:chOff x="0" y="0"/>
          <a:chExt cx="0" cy="0"/>
        </a:xfrm>
      </p:grpSpPr>
      <p:sp>
        <p:nvSpPr>
          <p:cNvPr id="1561" name="Shape 156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62" name="Shape 1562"/>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63" name="Shape 1563"/>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64" name="Shape 15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65" name="Shape 1565"/>
          <p:cNvCxnSpPr>
            <a:endCxn id="1566" idx="0"/>
          </p:cNvCxnSpPr>
          <p:nvPr/>
        </p:nvCxnSpPr>
        <p:spPr>
          <a:xfrm>
            <a:off x="5818200" y="5198450"/>
            <a:ext cx="821700" cy="547500"/>
          </a:xfrm>
          <a:prstGeom prst="straightConnector1">
            <a:avLst/>
          </a:prstGeom>
          <a:noFill/>
          <a:ln cap="flat" cmpd="sng" w="19050">
            <a:solidFill>
              <a:srgbClr val="000000"/>
            </a:solidFill>
            <a:prstDash val="dash"/>
            <a:round/>
            <a:headEnd len="lg" w="lg" type="none"/>
            <a:tailEnd len="lg" w="lg" type="none"/>
          </a:ln>
        </p:spPr>
      </p:cxnSp>
      <p:sp>
        <p:nvSpPr>
          <p:cNvPr id="1566" name="Shape 1566"/>
          <p:cNvSpPr txBox="1"/>
          <p:nvPr/>
        </p:nvSpPr>
        <p:spPr>
          <a:xfrm>
            <a:off x="5757900" y="574595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67" name="Shape 1567"/>
          <p:cNvPicPr preferRelativeResize="0"/>
          <p:nvPr/>
        </p:nvPicPr>
        <p:blipFill>
          <a:blip r:embed="rId4">
            <a:alphaModFix/>
          </a:blip>
          <a:stretch>
            <a:fillRect/>
          </a:stretch>
        </p:blipFill>
        <p:spPr>
          <a:xfrm>
            <a:off x="6059862" y="6200925"/>
            <a:ext cx="1160069" cy="412124"/>
          </a:xfrm>
          <a:prstGeom prst="rect">
            <a:avLst/>
          </a:prstGeom>
          <a:noFill/>
          <a:ln>
            <a:noFill/>
          </a:ln>
        </p:spPr>
      </p:pic>
      <p:sp>
        <p:nvSpPr>
          <p:cNvPr id="1568" name="Shape 1568"/>
          <p:cNvSpPr/>
          <p:nvPr/>
        </p:nvSpPr>
        <p:spPr>
          <a:xfrm>
            <a:off x="3718900" y="2794600"/>
            <a:ext cx="4118700" cy="4063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69" name="Shape 1569"/>
          <p:cNvSpPr/>
          <p:nvPr/>
        </p:nvSpPr>
        <p:spPr>
          <a:xfrm>
            <a:off x="6933800" y="3425062"/>
            <a:ext cx="2171700" cy="21914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0" name="Shape 1570"/>
          <p:cNvSpPr/>
          <p:nvPr/>
        </p:nvSpPr>
        <p:spPr>
          <a:xfrm>
            <a:off x="2551300" y="5446425"/>
            <a:ext cx="21717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1" name="Shape 1571"/>
          <p:cNvSpPr/>
          <p:nvPr/>
        </p:nvSpPr>
        <p:spPr>
          <a:xfrm>
            <a:off x="3464475" y="4106075"/>
            <a:ext cx="1059900" cy="412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5" name="Shape 1575"/>
        <p:cNvGrpSpPr/>
        <p:nvPr/>
      </p:nvGrpSpPr>
      <p:grpSpPr>
        <a:xfrm>
          <a:off x="0" y="0"/>
          <a:ext cx="0" cy="0"/>
          <a:chOff x="0" y="0"/>
          <a:chExt cx="0" cy="0"/>
        </a:xfrm>
      </p:grpSpPr>
      <p:sp>
        <p:nvSpPr>
          <p:cNvPr id="1576" name="Shape 157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77" name="Shape 1577"/>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78" name="Shape 1578"/>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79" name="Shape 15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80" name="Shape 1580"/>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81" name="Shape 1581"/>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82" name="Shape 1582"/>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83" name="Shape 1583"/>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4" name="Shape 1584"/>
          <p:cNvSpPr/>
          <p:nvPr/>
        </p:nvSpPr>
        <p:spPr>
          <a:xfrm>
            <a:off x="2551300" y="5446425"/>
            <a:ext cx="2972999"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5" name="Shape 1585"/>
          <p:cNvSpPr/>
          <p:nvPr/>
        </p:nvSpPr>
        <p:spPr>
          <a:xfrm>
            <a:off x="4118800" y="5211725"/>
            <a:ext cx="15195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9" name="Shape 1589"/>
        <p:cNvGrpSpPr/>
        <p:nvPr/>
      </p:nvGrpSpPr>
      <p:grpSpPr>
        <a:xfrm>
          <a:off x="0" y="0"/>
          <a:ext cx="0" cy="0"/>
          <a:chOff x="0" y="0"/>
          <a:chExt cx="0" cy="0"/>
        </a:xfrm>
      </p:grpSpPr>
      <p:sp>
        <p:nvSpPr>
          <p:cNvPr id="1590" name="Shape 159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91" name="Shape 1591"/>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92" name="Shape 1592"/>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93" name="Shape 159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94" name="Shape 1594"/>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95" name="Shape 1595"/>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96" name="Shape 1596"/>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97" name="Shape 1597"/>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1" name="Shape 1601"/>
        <p:cNvGrpSpPr/>
        <p:nvPr/>
      </p:nvGrpSpPr>
      <p:grpSpPr>
        <a:xfrm>
          <a:off x="0" y="0"/>
          <a:ext cx="0" cy="0"/>
          <a:chOff x="0" y="0"/>
          <a:chExt cx="0" cy="0"/>
        </a:xfrm>
      </p:grpSpPr>
      <p:sp>
        <p:nvSpPr>
          <p:cNvPr id="1602" name="Shape 160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03" name="Shape 1603"/>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604" name="Shape 160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605" name="Shape 160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606" name="Shape 1606"/>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607" name="Shape 1607"/>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608" name="Shape 1608"/>
          <p:cNvPicPr preferRelativeResize="0"/>
          <p:nvPr/>
        </p:nvPicPr>
        <p:blipFill>
          <a:blip r:embed="rId4">
            <a:alphaModFix/>
          </a:blip>
          <a:stretch>
            <a:fillRect/>
          </a:stretch>
        </p:blipFill>
        <p:spPr>
          <a:xfrm>
            <a:off x="6419762" y="3361050"/>
            <a:ext cx="1160069" cy="412124"/>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2" name="Shape 1612"/>
        <p:cNvGrpSpPr/>
        <p:nvPr/>
      </p:nvGrpSpPr>
      <p:grpSpPr>
        <a:xfrm>
          <a:off x="0" y="0"/>
          <a:ext cx="0" cy="0"/>
          <a:chOff x="0" y="0"/>
          <a:chExt cx="0" cy="0"/>
        </a:xfrm>
      </p:grpSpPr>
      <p:sp>
        <p:nvSpPr>
          <p:cNvPr id="1613" name="Shape 161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14" name="Shape 1614"/>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615" name="Shape 16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16" name="Shape 1616"/>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7" name="Shape 1617"/>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8" name="Shape 1618"/>
          <p:cNvSpPr/>
          <p:nvPr/>
        </p:nvSpPr>
        <p:spPr>
          <a:xfrm>
            <a:off x="6691600" y="2319325"/>
            <a:ext cx="1995000" cy="1999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19" name="Shape 1619"/>
          <p:cNvSpPr/>
          <p:nvPr/>
        </p:nvSpPr>
        <p:spPr>
          <a:xfrm>
            <a:off x="6691550" y="4318750"/>
            <a:ext cx="1995000" cy="12842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3" name="Shape 1623"/>
        <p:cNvGrpSpPr/>
        <p:nvPr/>
      </p:nvGrpSpPr>
      <p:grpSpPr>
        <a:xfrm>
          <a:off x="0" y="0"/>
          <a:ext cx="0" cy="0"/>
          <a:chOff x="0" y="0"/>
          <a:chExt cx="0" cy="0"/>
        </a:xfrm>
      </p:grpSpPr>
      <p:sp>
        <p:nvSpPr>
          <p:cNvPr id="1624" name="Shape 1624"/>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Scheduler &amp; Notification</a:t>
            </a:r>
          </a:p>
        </p:txBody>
      </p:sp>
      <p:sp>
        <p:nvSpPr>
          <p:cNvPr id="1625" name="Shape 162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2. Solution</a:t>
            </a:r>
          </a:p>
        </p:txBody>
      </p:sp>
      <p:sp>
        <p:nvSpPr>
          <p:cNvPr id="113" name="Shape 113"/>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14" name="Shape 114"/>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5" name="Shape 1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9" name="Shape 1629"/>
        <p:cNvGrpSpPr/>
        <p:nvPr/>
      </p:nvGrpSpPr>
      <p:grpSpPr>
        <a:xfrm>
          <a:off x="0" y="0"/>
          <a:ext cx="0" cy="0"/>
          <a:chOff x="0" y="0"/>
          <a:chExt cx="0" cy="0"/>
        </a:xfrm>
      </p:grpSpPr>
      <p:sp>
        <p:nvSpPr>
          <p:cNvPr id="1630" name="Shape 163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rgbClr val="000000"/>
              </a:buClr>
              <a:buSzPct val="30555"/>
              <a:buFont typeface="Arial"/>
              <a:buNone/>
            </a:pPr>
            <a:r>
              <a:rPr lang="en"/>
              <a:t>Scheduler &amp; Notification</a:t>
            </a:r>
          </a:p>
        </p:txBody>
      </p:sp>
      <p:grpSp>
        <p:nvGrpSpPr>
          <p:cNvPr id="1631" name="Shape 1631"/>
          <p:cNvGrpSpPr/>
          <p:nvPr/>
        </p:nvGrpSpPr>
        <p:grpSpPr>
          <a:xfrm>
            <a:off x="3224100" y="2490925"/>
            <a:ext cx="2695799" cy="2900699"/>
            <a:chOff x="2711675" y="2364825"/>
            <a:chExt cx="2695799" cy="2900699"/>
          </a:xfrm>
        </p:grpSpPr>
        <p:sp>
          <p:nvSpPr>
            <p:cNvPr id="1632" name="Shape 1632"/>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33" name="Shape 1633"/>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34" name="Shape 1634"/>
          <p:cNvSpPr txBox="1"/>
          <p:nvPr/>
        </p:nvSpPr>
        <p:spPr>
          <a:xfrm>
            <a:off x="2869325" y="5738650"/>
            <a:ext cx="3452700" cy="709499"/>
          </a:xfrm>
          <a:prstGeom prst="rect">
            <a:avLst/>
          </a:prstGeom>
          <a:noFill/>
          <a:ln>
            <a:noFill/>
          </a:ln>
        </p:spPr>
        <p:txBody>
          <a:bodyPr anchorCtr="0" anchor="t" bIns="91425" lIns="91425" rIns="91425" tIns="91425">
            <a:noAutofit/>
          </a:bodyPr>
          <a:lstStyle/>
          <a:p>
            <a:pPr algn="ctr">
              <a:spcBef>
                <a:spcPts val="0"/>
              </a:spcBef>
              <a:buNone/>
            </a:pPr>
            <a:r>
              <a:rPr b="1" lang="en" sz="3000"/>
              <a:t>Scheduler</a:t>
            </a:r>
          </a:p>
        </p:txBody>
      </p:sp>
      <p:sp>
        <p:nvSpPr>
          <p:cNvPr id="1635" name="Shape 163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9" name="Shape 1639"/>
        <p:cNvGrpSpPr/>
        <p:nvPr/>
      </p:nvGrpSpPr>
      <p:grpSpPr>
        <a:xfrm>
          <a:off x="0" y="0"/>
          <a:ext cx="0" cy="0"/>
          <a:chOff x="0" y="0"/>
          <a:chExt cx="0" cy="0"/>
        </a:xfrm>
      </p:grpSpPr>
      <p:sp>
        <p:nvSpPr>
          <p:cNvPr id="1640" name="Shape 164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41" name="Shape 1641"/>
          <p:cNvSpPr/>
          <p:nvPr/>
        </p:nvSpPr>
        <p:spPr>
          <a:xfrm>
            <a:off x="319350" y="263080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sz="1800"/>
              <a:t>Nearly expired contract</a:t>
            </a:r>
          </a:p>
        </p:txBody>
      </p:sp>
      <p:sp>
        <p:nvSpPr>
          <p:cNvPr id="1642" name="Shape 1642"/>
          <p:cNvSpPr/>
          <p:nvPr/>
        </p:nvSpPr>
        <p:spPr>
          <a:xfrm>
            <a:off x="3519737" y="289878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3" name="Shape 1643"/>
          <p:cNvSpPr txBox="1"/>
          <p:nvPr/>
        </p:nvSpPr>
        <p:spPr>
          <a:xfrm>
            <a:off x="4434151" y="2804225"/>
            <a:ext cx="3531299" cy="520199"/>
          </a:xfrm>
          <a:prstGeom prst="rect">
            <a:avLst/>
          </a:prstGeom>
          <a:noFill/>
          <a:ln>
            <a:noFill/>
          </a:ln>
        </p:spPr>
        <p:txBody>
          <a:bodyPr anchorCtr="0" anchor="t" bIns="91425" lIns="91425" rIns="91425" tIns="91425">
            <a:noAutofit/>
          </a:bodyPr>
          <a:lstStyle/>
          <a:p>
            <a:pPr indent="-336550" lvl="0" marL="457200">
              <a:spcBef>
                <a:spcPts val="0"/>
              </a:spcBef>
              <a:buSzPct val="100000"/>
              <a:buChar char="-"/>
            </a:pPr>
            <a:r>
              <a:rPr b="1" lang="en" sz="1700"/>
              <a:t>Send notification</a:t>
            </a:r>
          </a:p>
        </p:txBody>
      </p:sp>
      <p:sp>
        <p:nvSpPr>
          <p:cNvPr id="1644" name="Shape 1644"/>
          <p:cNvSpPr/>
          <p:nvPr/>
        </p:nvSpPr>
        <p:spPr>
          <a:xfrm>
            <a:off x="343000" y="366562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Expired contract</a:t>
            </a:r>
          </a:p>
        </p:txBody>
      </p:sp>
      <p:sp>
        <p:nvSpPr>
          <p:cNvPr id="1645" name="Shape 1645"/>
          <p:cNvSpPr/>
          <p:nvPr/>
        </p:nvSpPr>
        <p:spPr>
          <a:xfrm>
            <a:off x="3543387" y="393361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6" name="Shape 1646"/>
          <p:cNvSpPr txBox="1"/>
          <p:nvPr/>
        </p:nvSpPr>
        <p:spPr>
          <a:xfrm>
            <a:off x="4434149" y="366562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“Expired”</a:t>
            </a:r>
          </a:p>
        </p:txBody>
      </p:sp>
      <p:sp>
        <p:nvSpPr>
          <p:cNvPr id="1647" name="Shape 1647"/>
          <p:cNvSpPr/>
          <p:nvPr/>
        </p:nvSpPr>
        <p:spPr>
          <a:xfrm>
            <a:off x="327275" y="470045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Payment duedate exceed</a:t>
            </a:r>
          </a:p>
        </p:txBody>
      </p:sp>
      <p:sp>
        <p:nvSpPr>
          <p:cNvPr id="1648" name="Shape 1648"/>
          <p:cNvSpPr/>
          <p:nvPr/>
        </p:nvSpPr>
        <p:spPr>
          <a:xfrm>
            <a:off x="3527662" y="496843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9" name="Shape 1649"/>
          <p:cNvSpPr txBox="1"/>
          <p:nvPr/>
        </p:nvSpPr>
        <p:spPr>
          <a:xfrm>
            <a:off x="4418550" y="4700450"/>
            <a:ext cx="4725299"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“Cancelled”</a:t>
            </a:r>
          </a:p>
        </p:txBody>
      </p:sp>
      <p:sp>
        <p:nvSpPr>
          <p:cNvPr id="1650" name="Shape 1650"/>
          <p:cNvSpPr/>
          <p:nvPr/>
        </p:nvSpPr>
        <p:spPr>
          <a:xfrm>
            <a:off x="327275" y="573527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Contract start date arrives</a:t>
            </a:r>
          </a:p>
        </p:txBody>
      </p:sp>
      <p:sp>
        <p:nvSpPr>
          <p:cNvPr id="1651" name="Shape 1651"/>
          <p:cNvSpPr/>
          <p:nvPr/>
        </p:nvSpPr>
        <p:spPr>
          <a:xfrm>
            <a:off x="3527662" y="600326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52" name="Shape 1652"/>
          <p:cNvSpPr txBox="1"/>
          <p:nvPr/>
        </p:nvSpPr>
        <p:spPr>
          <a:xfrm>
            <a:off x="4434149" y="573527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“Ready”</a:t>
            </a:r>
          </a:p>
        </p:txBody>
      </p:sp>
      <p:sp>
        <p:nvSpPr>
          <p:cNvPr id="1653" name="Shape 1653"/>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Scheduler task starts at 00:00 everyday</a:t>
            </a:r>
          </a:p>
        </p:txBody>
      </p:sp>
      <p:sp>
        <p:nvSpPr>
          <p:cNvPr id="1654" name="Shape 165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8" name="Shape 1658"/>
        <p:cNvGrpSpPr/>
        <p:nvPr/>
      </p:nvGrpSpPr>
      <p:grpSpPr>
        <a:xfrm>
          <a:off x="0" y="0"/>
          <a:ext cx="0" cy="0"/>
          <a:chOff x="0" y="0"/>
          <a:chExt cx="0" cy="0"/>
        </a:xfrm>
      </p:grpSpPr>
      <p:sp>
        <p:nvSpPr>
          <p:cNvPr id="1659" name="Shape 165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60" name="Shape 166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61" name="Shape 1661"/>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Notify methods</a:t>
            </a:r>
          </a:p>
        </p:txBody>
      </p:sp>
      <p:pic>
        <p:nvPicPr>
          <p:cNvPr id="1662" name="Shape 1662"/>
          <p:cNvPicPr preferRelativeResize="0"/>
          <p:nvPr/>
        </p:nvPicPr>
        <p:blipFill>
          <a:blip r:embed="rId3">
            <a:alphaModFix/>
          </a:blip>
          <a:stretch>
            <a:fillRect/>
          </a:stretch>
        </p:blipFill>
        <p:spPr>
          <a:xfrm flipH="1">
            <a:off x="659400" y="3054625"/>
            <a:ext cx="2647950" cy="2438400"/>
          </a:xfrm>
          <a:prstGeom prst="rect">
            <a:avLst/>
          </a:prstGeom>
          <a:noFill/>
          <a:ln>
            <a:noFill/>
          </a:ln>
        </p:spPr>
      </p:pic>
      <p:pic>
        <p:nvPicPr>
          <p:cNvPr id="1663" name="Shape 1663"/>
          <p:cNvPicPr preferRelativeResize="0"/>
          <p:nvPr/>
        </p:nvPicPr>
        <p:blipFill>
          <a:blip r:embed="rId4">
            <a:alphaModFix/>
          </a:blip>
          <a:stretch>
            <a:fillRect/>
          </a:stretch>
        </p:blipFill>
        <p:spPr>
          <a:xfrm>
            <a:off x="5381974" y="2988675"/>
            <a:ext cx="2564050" cy="2133650"/>
          </a:xfrm>
          <a:prstGeom prst="rect">
            <a:avLst/>
          </a:prstGeom>
          <a:noFill/>
          <a:ln>
            <a:noFill/>
          </a:ln>
        </p:spPr>
      </p:pic>
      <p:sp>
        <p:nvSpPr>
          <p:cNvPr id="1664" name="Shape 1664"/>
          <p:cNvSpPr/>
          <p:nvPr/>
        </p:nvSpPr>
        <p:spPr>
          <a:xfrm>
            <a:off x="2796350" y="2938800"/>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3000">
                <a:solidFill>
                  <a:srgbClr val="FFFFFF"/>
                </a:solidFill>
              </a:rPr>
              <a:t>1</a:t>
            </a:r>
          </a:p>
        </p:txBody>
      </p:sp>
      <p:sp>
        <p:nvSpPr>
          <p:cNvPr id="1665" name="Shape 1665"/>
          <p:cNvSpPr/>
          <p:nvPr/>
        </p:nvSpPr>
        <p:spPr>
          <a:xfrm>
            <a:off x="7551200" y="2790425"/>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1666" name="Shape 1666"/>
          <p:cNvSpPr txBox="1"/>
          <p:nvPr/>
        </p:nvSpPr>
        <p:spPr>
          <a:xfrm>
            <a:off x="791300" y="5440250"/>
            <a:ext cx="2516099" cy="524699"/>
          </a:xfrm>
          <a:prstGeom prst="rect">
            <a:avLst/>
          </a:prstGeom>
          <a:noFill/>
          <a:ln>
            <a:noFill/>
          </a:ln>
        </p:spPr>
        <p:txBody>
          <a:bodyPr anchorCtr="0" anchor="t" bIns="91425" lIns="91425" rIns="91425" tIns="91425">
            <a:noAutofit/>
          </a:bodyPr>
          <a:lstStyle/>
          <a:p>
            <a:pPr algn="ctr">
              <a:spcBef>
                <a:spcPts val="0"/>
              </a:spcBef>
              <a:buNone/>
            </a:pPr>
            <a:r>
              <a:rPr lang="en" sz="3000"/>
              <a:t>Web</a:t>
            </a:r>
          </a:p>
        </p:txBody>
      </p:sp>
      <p:sp>
        <p:nvSpPr>
          <p:cNvPr id="1667" name="Shape 1667"/>
          <p:cNvSpPr txBox="1"/>
          <p:nvPr/>
        </p:nvSpPr>
        <p:spPr>
          <a:xfrm>
            <a:off x="5405950" y="5493025"/>
            <a:ext cx="2516099" cy="524699"/>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1" name="Shape 1671"/>
        <p:cNvGrpSpPr/>
        <p:nvPr/>
      </p:nvGrpSpPr>
      <p:grpSpPr>
        <a:xfrm>
          <a:off x="0" y="0"/>
          <a:ext cx="0" cy="0"/>
          <a:chOff x="0" y="0"/>
          <a:chExt cx="0" cy="0"/>
        </a:xfrm>
      </p:grpSpPr>
      <p:sp>
        <p:nvSpPr>
          <p:cNvPr id="1672" name="Shape 1672"/>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Scheduler &amp; Notification</a:t>
            </a:r>
          </a:p>
        </p:txBody>
      </p:sp>
      <p:sp>
        <p:nvSpPr>
          <p:cNvPr id="1673" name="Shape 167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74" name="Shape 1674"/>
          <p:cNvSpPr txBox="1"/>
          <p:nvPr/>
        </p:nvSpPr>
        <p:spPr>
          <a:xfrm>
            <a:off x="3211950" y="1698025"/>
            <a:ext cx="2720100" cy="708900"/>
          </a:xfrm>
          <a:prstGeom prst="rect">
            <a:avLst/>
          </a:prstGeom>
          <a:noFill/>
          <a:ln>
            <a:noFill/>
          </a:ln>
        </p:spPr>
        <p:txBody>
          <a:bodyPr anchorCtr="0" anchor="t" bIns="91425" lIns="91425" rIns="91425" tIns="91425">
            <a:noAutofit/>
          </a:bodyPr>
          <a:lstStyle/>
          <a:p>
            <a:pPr lvl="0" rtl="0" algn="ctr">
              <a:spcBef>
                <a:spcPts val="600"/>
              </a:spcBef>
              <a:buClr>
                <a:schemeClr val="dk1"/>
              </a:buClr>
              <a:buSzPct val="36666"/>
              <a:buFont typeface="Arial"/>
              <a:buNone/>
            </a:pPr>
            <a:r>
              <a:rPr lang="en" sz="3000">
                <a:solidFill>
                  <a:schemeClr val="dk1"/>
                </a:solidFill>
              </a:rPr>
              <a:t>Ajax Polling</a:t>
            </a:r>
          </a:p>
        </p:txBody>
      </p:sp>
      <p:grpSp>
        <p:nvGrpSpPr>
          <p:cNvPr id="1675" name="Shape 1675"/>
          <p:cNvGrpSpPr/>
          <p:nvPr/>
        </p:nvGrpSpPr>
        <p:grpSpPr>
          <a:xfrm>
            <a:off x="7362102" y="3616846"/>
            <a:ext cx="1221466" cy="1314307"/>
            <a:chOff x="2711675" y="2364825"/>
            <a:chExt cx="2695799" cy="2900699"/>
          </a:xfrm>
        </p:grpSpPr>
        <p:sp>
          <p:nvSpPr>
            <p:cNvPr id="1676" name="Shape 1676"/>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77" name="Shape 1677"/>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78" name="Shape 1678"/>
          <p:cNvSpPr txBox="1"/>
          <p:nvPr/>
        </p:nvSpPr>
        <p:spPr>
          <a:xfrm>
            <a:off x="6942925" y="5129750"/>
            <a:ext cx="2059800" cy="524699"/>
          </a:xfrm>
          <a:prstGeom prst="rect">
            <a:avLst/>
          </a:prstGeom>
          <a:noFill/>
          <a:ln>
            <a:noFill/>
          </a:ln>
        </p:spPr>
        <p:txBody>
          <a:bodyPr anchorCtr="0" anchor="t" bIns="91425" lIns="91425" rIns="91425" tIns="91425">
            <a:noAutofit/>
          </a:bodyPr>
          <a:lstStyle/>
          <a:p>
            <a:pPr lvl="0" rtl="0" algn="ctr">
              <a:spcBef>
                <a:spcPts val="0"/>
              </a:spcBef>
              <a:buNone/>
            </a:pPr>
            <a:r>
              <a:rPr b="1" lang="en" sz="1800"/>
              <a:t>Scheduler</a:t>
            </a:r>
          </a:p>
        </p:txBody>
      </p:sp>
      <p:sp>
        <p:nvSpPr>
          <p:cNvPr id="1679" name="Shape 1679"/>
          <p:cNvSpPr/>
          <p:nvPr/>
        </p:nvSpPr>
        <p:spPr>
          <a:xfrm>
            <a:off x="3883537"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rtl="0" algn="ctr">
              <a:spcBef>
                <a:spcPts val="0"/>
              </a:spcBef>
              <a:buNone/>
            </a:pPr>
            <a:r>
              <a:rPr b="1" lang="en" sz="1800"/>
              <a:t>Web Application</a:t>
            </a:r>
          </a:p>
          <a:p>
            <a:pPr algn="ctr">
              <a:spcBef>
                <a:spcPts val="0"/>
              </a:spcBef>
              <a:buNone/>
            </a:pPr>
            <a:r>
              <a:rPr b="1" lang="en" sz="1800"/>
              <a:t>(Server side)</a:t>
            </a:r>
          </a:p>
        </p:txBody>
      </p:sp>
      <p:cxnSp>
        <p:nvCxnSpPr>
          <p:cNvPr id="1680" name="Shape 1680"/>
          <p:cNvCxnSpPr>
            <a:stCxn id="1676" idx="1"/>
            <a:endCxn id="1679" idx="3"/>
          </p:cNvCxnSpPr>
          <p:nvPr/>
        </p:nvCxnSpPr>
        <p:spPr>
          <a:xfrm rot="10800000">
            <a:off x="6208002" y="4274000"/>
            <a:ext cx="1154100" cy="0"/>
          </a:xfrm>
          <a:prstGeom prst="straightConnector1">
            <a:avLst/>
          </a:prstGeom>
          <a:noFill/>
          <a:ln cap="flat" cmpd="sng" w="38100">
            <a:solidFill>
              <a:schemeClr val="dk2"/>
            </a:solidFill>
            <a:prstDash val="solid"/>
            <a:round/>
            <a:headEnd len="lg" w="lg" type="none"/>
            <a:tailEnd len="lg" w="lg" type="triangle"/>
          </a:ln>
        </p:spPr>
      </p:cxnSp>
      <p:sp>
        <p:nvSpPr>
          <p:cNvPr id="1681" name="Shape 1681"/>
          <p:cNvSpPr txBox="1"/>
          <p:nvPr/>
        </p:nvSpPr>
        <p:spPr>
          <a:xfrm>
            <a:off x="6636637" y="2973050"/>
            <a:ext cx="2027699" cy="445199"/>
          </a:xfrm>
          <a:prstGeom prst="rect">
            <a:avLst/>
          </a:prstGeom>
          <a:noFill/>
          <a:ln>
            <a:noFill/>
          </a:ln>
        </p:spPr>
        <p:txBody>
          <a:bodyPr anchorCtr="0" anchor="t" bIns="91425" lIns="91425" rIns="91425" tIns="91425">
            <a:noAutofit/>
          </a:bodyPr>
          <a:lstStyle/>
          <a:p>
            <a:pPr>
              <a:spcBef>
                <a:spcPts val="0"/>
              </a:spcBef>
              <a:buNone/>
            </a:pPr>
            <a:r>
              <a:rPr b="1" lang="en" sz="1600"/>
              <a:t>Send notifications</a:t>
            </a:r>
          </a:p>
        </p:txBody>
      </p:sp>
      <p:cxnSp>
        <p:nvCxnSpPr>
          <p:cNvPr id="1682" name="Shape 1682"/>
          <p:cNvCxnSpPr/>
          <p:nvPr/>
        </p:nvCxnSpPr>
        <p:spPr>
          <a:xfrm flipH="1">
            <a:off x="6900362" y="3297425"/>
            <a:ext cx="379199" cy="956099"/>
          </a:xfrm>
          <a:prstGeom prst="straightConnector1">
            <a:avLst/>
          </a:prstGeom>
          <a:noFill/>
          <a:ln cap="flat" cmpd="sng" w="19050">
            <a:solidFill>
              <a:schemeClr val="dk2"/>
            </a:solidFill>
            <a:prstDash val="solid"/>
            <a:round/>
            <a:headEnd len="lg" w="lg" type="none"/>
            <a:tailEnd len="lg" w="lg" type="none"/>
          </a:ln>
        </p:spPr>
      </p:cxnSp>
      <p:sp>
        <p:nvSpPr>
          <p:cNvPr id="1683" name="Shape 1683"/>
          <p:cNvSpPr/>
          <p:nvPr/>
        </p:nvSpPr>
        <p:spPr>
          <a:xfrm>
            <a:off x="404962"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lvl="0" rtl="0" algn="ctr">
              <a:spcBef>
                <a:spcPts val="0"/>
              </a:spcBef>
              <a:buNone/>
            </a:pPr>
            <a:r>
              <a:rPr b="1" lang="en" sz="1800"/>
              <a:t>Web Application</a:t>
            </a:r>
          </a:p>
          <a:p>
            <a:pPr lvl="0" rtl="0" algn="ctr">
              <a:spcBef>
                <a:spcPts val="0"/>
              </a:spcBef>
              <a:buNone/>
            </a:pPr>
            <a:r>
              <a:rPr b="1" lang="en" sz="1800"/>
              <a:t>(Client side)</a:t>
            </a:r>
          </a:p>
        </p:txBody>
      </p:sp>
      <p:cxnSp>
        <p:nvCxnSpPr>
          <p:cNvPr id="1684" name="Shape 1684"/>
          <p:cNvCxnSpPr/>
          <p:nvPr/>
        </p:nvCxnSpPr>
        <p:spPr>
          <a:xfrm rot="10800000">
            <a:off x="2758326" y="47810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5" name="Shape 1685"/>
          <p:cNvCxnSpPr/>
          <p:nvPr/>
        </p:nvCxnSpPr>
        <p:spPr>
          <a:xfrm>
            <a:off x="2758362" y="375645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6" name="Shape 1686"/>
          <p:cNvCxnSpPr/>
          <p:nvPr/>
        </p:nvCxnSpPr>
        <p:spPr>
          <a:xfrm rot="10800000">
            <a:off x="2758314" y="39667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7" name="Shape 1687"/>
          <p:cNvCxnSpPr/>
          <p:nvPr/>
        </p:nvCxnSpPr>
        <p:spPr>
          <a:xfrm>
            <a:off x="2758400" y="417700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8" name="Shape 1688"/>
          <p:cNvCxnSpPr/>
          <p:nvPr/>
        </p:nvCxnSpPr>
        <p:spPr>
          <a:xfrm rot="10800000">
            <a:off x="2758364" y="438727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9" name="Shape 1689"/>
          <p:cNvCxnSpPr/>
          <p:nvPr/>
        </p:nvCxnSpPr>
        <p:spPr>
          <a:xfrm>
            <a:off x="2758450" y="4597550"/>
            <a:ext cx="1154100" cy="0"/>
          </a:xfrm>
          <a:prstGeom prst="straightConnector1">
            <a:avLst/>
          </a:prstGeom>
          <a:noFill/>
          <a:ln cap="flat" cmpd="sng" w="38100">
            <a:solidFill>
              <a:schemeClr val="dk2"/>
            </a:solidFill>
            <a:prstDash val="solid"/>
            <a:round/>
            <a:headEnd len="lg" w="lg" type="none"/>
            <a:tailEnd len="lg" w="lg" type="triangle"/>
          </a:ln>
        </p:spPr>
      </p:cxnSp>
      <p:sp>
        <p:nvSpPr>
          <p:cNvPr id="1690" name="Shape 1690"/>
          <p:cNvSpPr txBox="1"/>
          <p:nvPr/>
        </p:nvSpPr>
        <p:spPr>
          <a:xfrm>
            <a:off x="1150962" y="5736825"/>
            <a:ext cx="2027699" cy="445199"/>
          </a:xfrm>
          <a:prstGeom prst="rect">
            <a:avLst/>
          </a:prstGeom>
          <a:noFill/>
          <a:ln>
            <a:noFill/>
          </a:ln>
        </p:spPr>
        <p:txBody>
          <a:bodyPr anchorCtr="0" anchor="t" bIns="91425" lIns="91425" rIns="91425" tIns="91425">
            <a:noAutofit/>
          </a:bodyPr>
          <a:lstStyle/>
          <a:p>
            <a:pPr lvl="0" rtl="0">
              <a:spcBef>
                <a:spcPts val="0"/>
              </a:spcBef>
              <a:buNone/>
            </a:pPr>
            <a:r>
              <a:rPr b="1" lang="en" sz="1600"/>
              <a:t>Get notifications</a:t>
            </a:r>
          </a:p>
        </p:txBody>
      </p:sp>
      <p:cxnSp>
        <p:nvCxnSpPr>
          <p:cNvPr id="1691" name="Shape 1691"/>
          <p:cNvCxnSpPr>
            <a:stCxn id="1690" idx="0"/>
          </p:cNvCxnSpPr>
          <p:nvPr/>
        </p:nvCxnSpPr>
        <p:spPr>
          <a:xfrm flipH="1" rot="10800000">
            <a:off x="2164812" y="4781025"/>
            <a:ext cx="1092300" cy="955800"/>
          </a:xfrm>
          <a:prstGeom prst="straightConnector1">
            <a:avLst/>
          </a:prstGeom>
          <a:noFill/>
          <a:ln cap="flat" cmpd="sng" w="19050">
            <a:solidFill>
              <a:schemeClr val="dk2"/>
            </a:solidFill>
            <a:prstDash val="solid"/>
            <a:round/>
            <a:headEnd len="lg" w="lg" type="none"/>
            <a:tailEnd len="lg" w="lg" type="none"/>
          </a:ln>
        </p:spPr>
      </p:cxnSp>
      <p:sp>
        <p:nvSpPr>
          <p:cNvPr id="1692" name="Shape 1692"/>
          <p:cNvSpPr txBox="1"/>
          <p:nvPr/>
        </p:nvSpPr>
        <p:spPr>
          <a:xfrm>
            <a:off x="3475650" y="2391300"/>
            <a:ext cx="2456399" cy="265800"/>
          </a:xfrm>
          <a:prstGeom prst="rect">
            <a:avLst/>
          </a:prstGeom>
          <a:noFill/>
          <a:ln>
            <a:noFill/>
          </a:ln>
        </p:spPr>
        <p:txBody>
          <a:bodyPr anchorCtr="0" anchor="t" bIns="91425" lIns="91425" rIns="91425" tIns="91425">
            <a:noAutofit/>
          </a:bodyPr>
          <a:lstStyle/>
          <a:p>
            <a:pPr>
              <a:spcBef>
                <a:spcPts val="0"/>
              </a:spcBef>
              <a:buNone/>
            </a:pPr>
            <a:r>
              <a:rPr b="1" lang="en" sz="1800"/>
              <a:t>Interval: 3 seconds</a:t>
            </a:r>
          </a:p>
        </p:txBody>
      </p:sp>
      <p:pic>
        <p:nvPicPr>
          <p:cNvPr id="1693" name="Shape 1693"/>
          <p:cNvPicPr preferRelativeResize="0"/>
          <p:nvPr/>
        </p:nvPicPr>
        <p:blipFill>
          <a:blip r:embed="rId4">
            <a:alphaModFix/>
          </a:blip>
          <a:stretch>
            <a:fillRect/>
          </a:stretch>
        </p:blipFill>
        <p:spPr>
          <a:xfrm>
            <a:off x="4646336" y="3466375"/>
            <a:ext cx="798934" cy="955800"/>
          </a:xfrm>
          <a:prstGeom prst="rect">
            <a:avLst/>
          </a:prstGeom>
          <a:noFill/>
          <a:ln>
            <a:noFill/>
          </a:ln>
        </p:spPr>
      </p:pic>
      <p:grpSp>
        <p:nvGrpSpPr>
          <p:cNvPr id="1694" name="Shape 1694"/>
          <p:cNvGrpSpPr/>
          <p:nvPr/>
        </p:nvGrpSpPr>
        <p:grpSpPr>
          <a:xfrm>
            <a:off x="1109812" y="3556375"/>
            <a:ext cx="914704" cy="775775"/>
            <a:chOff x="1075825" y="3242887"/>
            <a:chExt cx="914704" cy="775775"/>
          </a:xfrm>
        </p:grpSpPr>
        <p:pic>
          <p:nvPicPr>
            <p:cNvPr id="1695" name="Shape 1695"/>
            <p:cNvPicPr preferRelativeResize="0"/>
            <p:nvPr/>
          </p:nvPicPr>
          <p:blipFill>
            <a:blip r:embed="rId5">
              <a:alphaModFix/>
            </a:blip>
            <a:stretch>
              <a:fillRect/>
            </a:stretch>
          </p:blipFill>
          <p:spPr>
            <a:xfrm flipH="1">
              <a:off x="1191603" y="3242887"/>
              <a:ext cx="798925" cy="775775"/>
            </a:xfrm>
            <a:prstGeom prst="rect">
              <a:avLst/>
            </a:prstGeom>
            <a:noFill/>
            <a:ln>
              <a:noFill/>
            </a:ln>
          </p:spPr>
        </p:pic>
        <p:pic>
          <p:nvPicPr>
            <p:cNvPr id="1696" name="Shape 1696"/>
            <p:cNvPicPr preferRelativeResize="0"/>
            <p:nvPr/>
          </p:nvPicPr>
          <p:blipFill>
            <a:blip r:embed="rId6">
              <a:alphaModFix/>
            </a:blip>
            <a:stretch>
              <a:fillRect/>
            </a:stretch>
          </p:blipFill>
          <p:spPr>
            <a:xfrm>
              <a:off x="1075825" y="3408163"/>
              <a:ext cx="445200" cy="445200"/>
            </a:xfrm>
            <a:prstGeom prst="rect">
              <a:avLst/>
            </a:prstGeom>
            <a:noFill/>
            <a:ln>
              <a:noFill/>
            </a:ln>
          </p:spPr>
        </p:pic>
      </p:gr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0" name="Shape 1700"/>
        <p:cNvGrpSpPr/>
        <p:nvPr/>
      </p:nvGrpSpPr>
      <p:grpSpPr>
        <a:xfrm>
          <a:off x="0" y="0"/>
          <a:ext cx="0" cy="0"/>
          <a:chOff x="0" y="0"/>
          <a:chExt cx="0" cy="0"/>
        </a:xfrm>
      </p:grpSpPr>
      <p:sp>
        <p:nvSpPr>
          <p:cNvPr id="1701" name="Shape 170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702" name="Shape 170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03" name="Shape 1703"/>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Change system time, Scheduler changes contract status and notifies to customer.</a:t>
            </a:r>
          </a:p>
        </p:txBody>
      </p:sp>
      <p:sp>
        <p:nvSpPr>
          <p:cNvPr id="1704" name="Shape 1704"/>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705" name="Shape 1705"/>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06" name="Shape 1706"/>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0" name="Shape 1710"/>
        <p:cNvGrpSpPr/>
        <p:nvPr/>
      </p:nvGrpSpPr>
      <p:grpSpPr>
        <a:xfrm>
          <a:off x="0" y="0"/>
          <a:ext cx="0" cy="0"/>
          <a:chOff x="0" y="0"/>
          <a:chExt cx="0" cy="0"/>
        </a:xfrm>
      </p:grpSpPr>
      <p:sp>
        <p:nvSpPr>
          <p:cNvPr id="1711" name="Shape 1711"/>
          <p:cNvSpPr txBox="1"/>
          <p:nvPr/>
        </p:nvSpPr>
        <p:spPr>
          <a:xfrm>
            <a:off x="2873975" y="3768775"/>
            <a:ext cx="522299" cy="75899"/>
          </a:xfrm>
          <a:prstGeom prst="rect">
            <a:avLst/>
          </a:prstGeom>
          <a:noFill/>
          <a:ln>
            <a:noFill/>
          </a:ln>
        </p:spPr>
        <p:txBody>
          <a:bodyPr anchorCtr="0" anchor="t" bIns="91425" lIns="91425" rIns="91425" tIns="91425">
            <a:noAutofit/>
          </a:bodyPr>
          <a:lstStyle/>
          <a:p>
            <a:pPr>
              <a:spcBef>
                <a:spcPts val="0"/>
              </a:spcBef>
              <a:buNone/>
            </a:pPr>
            <a:r>
              <a:rPr lang="en" sz="800"/>
              <a:t>expired</a:t>
            </a:r>
          </a:p>
        </p:txBody>
      </p:sp>
      <p:sp>
        <p:nvSpPr>
          <p:cNvPr id="1712" name="Shape 171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13" name="Shape 1713"/>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14" name="Shape 1714"/>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15" name="Shape 1715"/>
          <p:cNvSpPr txBox="1"/>
          <p:nvPr/>
        </p:nvSpPr>
        <p:spPr>
          <a:xfrm>
            <a:off x="457200" y="1687175"/>
            <a:ext cx="1551299" cy="671400"/>
          </a:xfrm>
          <a:prstGeom prst="rect">
            <a:avLst/>
          </a:prstGeom>
          <a:noFill/>
          <a:ln>
            <a:noFill/>
          </a:ln>
        </p:spPr>
        <p:txBody>
          <a:bodyPr anchorCtr="0" anchor="t" bIns="91425" lIns="91425" rIns="91425" tIns="91425">
            <a:noAutofit/>
          </a:bodyPr>
          <a:lstStyle/>
          <a:p>
            <a:pPr lvl="0">
              <a:spcBef>
                <a:spcPts val="0"/>
              </a:spcBef>
              <a:buClr>
                <a:schemeClr val="dk1"/>
              </a:buClr>
              <a:buSzPct val="45833"/>
              <a:buFont typeface="Arial"/>
              <a:buNone/>
            </a:pPr>
            <a:r>
              <a:rPr b="1" lang="en" sz="2400">
                <a:solidFill>
                  <a:schemeClr val="dk1"/>
                </a:solidFill>
              </a:rPr>
              <a:t>DEMO 4: </a:t>
            </a:r>
          </a:p>
        </p:txBody>
      </p:sp>
      <p:sp>
        <p:nvSpPr>
          <p:cNvPr id="1716" name="Shape 17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17" name="Shape 1717"/>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18" name="Shape 1718"/>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19" name="Shape 1719"/>
          <p:cNvCxnSpPr>
            <a:endCxn id="1720"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20" name="Shape 1720"/>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21" name="Shape 1721"/>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22" name="Shape 1722"/>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23" name="Shape 1723"/>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24" name="Shape 1724"/>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25" name="Shape 1725"/>
          <p:cNvSpPr/>
          <p:nvPr/>
        </p:nvSpPr>
        <p:spPr>
          <a:xfrm>
            <a:off x="-12975" y="2136800"/>
            <a:ext cx="1983599" cy="11526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6" name="Shape 1726"/>
          <p:cNvSpPr/>
          <p:nvPr/>
        </p:nvSpPr>
        <p:spPr>
          <a:xfrm>
            <a:off x="1945500" y="2837800"/>
            <a:ext cx="2033700" cy="47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7" name="Shape 1727"/>
          <p:cNvSpPr txBox="1"/>
          <p:nvPr/>
        </p:nvSpPr>
        <p:spPr>
          <a:xfrm>
            <a:off x="674400" y="3196275"/>
            <a:ext cx="2616900" cy="1533900"/>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1" name="Shape 1731"/>
        <p:cNvGrpSpPr/>
        <p:nvPr/>
      </p:nvGrpSpPr>
      <p:grpSpPr>
        <a:xfrm>
          <a:off x="0" y="0"/>
          <a:ext cx="0" cy="0"/>
          <a:chOff x="0" y="0"/>
          <a:chExt cx="0" cy="0"/>
        </a:xfrm>
      </p:grpSpPr>
      <p:sp>
        <p:nvSpPr>
          <p:cNvPr id="1732" name="Shape 173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33" name="Shape 1733"/>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34" name="Shape 1734"/>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35" name="Shape 1735"/>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36" name="Shape 17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37" name="Shape 1737"/>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38" name="Shape 1738"/>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39" name="Shape 1739"/>
          <p:cNvCxnSpPr>
            <a:endCxn id="1740"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40" name="Shape 1740"/>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41" name="Shape 1741"/>
          <p:cNvPicPr preferRelativeResize="0"/>
          <p:nvPr/>
        </p:nvPicPr>
        <p:blipFill>
          <a:blip r:embed="rId4">
            <a:alphaModFix/>
          </a:blip>
          <a:stretch>
            <a:fillRect/>
          </a:stretch>
        </p:blipFill>
        <p:spPr>
          <a:xfrm>
            <a:off x="2570387" y="6307375"/>
            <a:ext cx="1160069" cy="412124"/>
          </a:xfrm>
          <a:prstGeom prst="rect">
            <a:avLst/>
          </a:prstGeom>
          <a:noFill/>
          <a:ln>
            <a:noFill/>
          </a:ln>
        </p:spPr>
      </p:pic>
      <p:sp>
        <p:nvSpPr>
          <p:cNvPr id="1742" name="Shape 1742"/>
          <p:cNvSpPr txBox="1"/>
          <p:nvPr/>
        </p:nvSpPr>
        <p:spPr>
          <a:xfrm>
            <a:off x="1024000" y="4317100"/>
            <a:ext cx="1763999" cy="105900"/>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43" name="Shape 1743"/>
          <p:cNvSpPr txBox="1"/>
          <p:nvPr/>
        </p:nvSpPr>
        <p:spPr>
          <a:xfrm>
            <a:off x="1292825" y="4214587"/>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cxnSp>
        <p:nvCxnSpPr>
          <p:cNvPr id="1744" name="Shape 1744"/>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745" name="Shape 1745"/>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46" name="Shape 1746"/>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0" name="Shape 1750"/>
        <p:cNvGrpSpPr/>
        <p:nvPr/>
      </p:nvGrpSpPr>
      <p:grpSpPr>
        <a:xfrm>
          <a:off x="0" y="0"/>
          <a:ext cx="0" cy="0"/>
          <a:chOff x="0" y="0"/>
          <a:chExt cx="0" cy="0"/>
        </a:xfrm>
      </p:grpSpPr>
      <p:sp>
        <p:nvSpPr>
          <p:cNvPr id="1751" name="Shape 175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52" name="Shape 1752"/>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53" name="Shape 1753"/>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54" name="Shape 1754"/>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55" name="Shape 175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56" name="Shape 1756"/>
          <p:cNvSpPr/>
          <p:nvPr/>
        </p:nvSpPr>
        <p:spPr>
          <a:xfrm>
            <a:off x="4079150" y="2960900"/>
            <a:ext cx="4491900" cy="17490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57" name="Shape 1757"/>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58" name="Shape 1758"/>
          <p:cNvSpPr/>
          <p:nvPr/>
        </p:nvSpPr>
        <p:spPr>
          <a:xfrm>
            <a:off x="3792300" y="2970400"/>
            <a:ext cx="548699" cy="298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59" name="Shape 1759"/>
          <p:cNvCxnSpPr>
            <a:endCxn id="1760"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60" name="Shape 1760"/>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61" name="Shape 1761"/>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62" name="Shape 1762"/>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63" name="Shape 1763"/>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64" name="Shape 1764"/>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65" name="Shape 1765"/>
          <p:cNvSpPr txBox="1"/>
          <p:nvPr/>
        </p:nvSpPr>
        <p:spPr>
          <a:xfrm>
            <a:off x="1082850" y="4302875"/>
            <a:ext cx="1419900" cy="2135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766" name="Shape 1766"/>
          <p:cNvSpPr txBox="1"/>
          <p:nvPr/>
        </p:nvSpPr>
        <p:spPr>
          <a:xfrm>
            <a:off x="1082850" y="4302875"/>
            <a:ext cx="1714500" cy="1139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67" name="Shape 1767"/>
          <p:cNvSpPr txBox="1"/>
          <p:nvPr/>
        </p:nvSpPr>
        <p:spPr>
          <a:xfrm>
            <a:off x="1294200" y="4209812"/>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1" name="Shape 1771"/>
        <p:cNvGrpSpPr/>
        <p:nvPr/>
      </p:nvGrpSpPr>
      <p:grpSpPr>
        <a:xfrm>
          <a:off x="0" y="0"/>
          <a:ext cx="0" cy="0"/>
          <a:chOff x="0" y="0"/>
          <a:chExt cx="0" cy="0"/>
        </a:xfrm>
      </p:grpSpPr>
      <p:sp>
        <p:nvSpPr>
          <p:cNvPr id="1772" name="Shape 177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73" name="Shape 1773"/>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74" name="Shape 1774"/>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75" name="Shape 1775"/>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76" name="Shape 17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77" name="Shape 1777"/>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78" name="Shape 1778"/>
          <p:cNvCxnSpPr>
            <a:endCxn id="1779"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79" name="Shape 1779"/>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80" name="Shape 1780"/>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81" name="Shape 1781"/>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82" name="Shape 1782"/>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83" name="Shape 1783"/>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84" name="Shape 1784"/>
          <p:cNvSpPr txBox="1"/>
          <p:nvPr/>
        </p:nvSpPr>
        <p:spPr>
          <a:xfrm>
            <a:off x="1111350" y="4302875"/>
            <a:ext cx="1667100" cy="1139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85" name="Shape 1785"/>
          <p:cNvSpPr txBox="1"/>
          <p:nvPr/>
        </p:nvSpPr>
        <p:spPr>
          <a:xfrm>
            <a:off x="1288075" y="4205062"/>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9" name="Shape 1789"/>
        <p:cNvGrpSpPr/>
        <p:nvPr/>
      </p:nvGrpSpPr>
      <p:grpSpPr>
        <a:xfrm>
          <a:off x="0" y="0"/>
          <a:ext cx="0" cy="0"/>
          <a:chOff x="0" y="0"/>
          <a:chExt cx="0" cy="0"/>
        </a:xfrm>
      </p:grpSpPr>
      <p:sp>
        <p:nvSpPr>
          <p:cNvPr id="1790" name="Shape 179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91" name="Shape 1791"/>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92" name="Shape 1792"/>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93" name="Shape 1793"/>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94" name="Shape 179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795" name="Shape 1795"/>
          <p:cNvCxnSpPr>
            <a:endCxn id="1796"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96" name="Shape 1796"/>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97" name="Shape 1797"/>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98" name="Shape 1798"/>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799" name="Shape 1799"/>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800" name="Shape 1800"/>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
        <p:nvSpPr>
          <p:cNvPr id="1801" name="Shape 1801"/>
          <p:cNvSpPr txBox="1"/>
          <p:nvPr/>
        </p:nvSpPr>
        <p:spPr>
          <a:xfrm>
            <a:off x="5611200" y="4931100"/>
            <a:ext cx="896399" cy="332699"/>
          </a:xfrm>
          <a:prstGeom prst="rect">
            <a:avLst/>
          </a:prstGeom>
          <a:solidFill>
            <a:srgbClr val="FFFFFF"/>
          </a:solidFill>
          <a:ln>
            <a:noFill/>
          </a:ln>
        </p:spPr>
        <p:txBody>
          <a:bodyPr anchorCtr="0" anchor="t" bIns="91425" lIns="91425" rIns="91425" tIns="91425">
            <a:noAutofit/>
          </a:bodyPr>
          <a:lstStyle/>
          <a:p>
            <a:pPr>
              <a:spcBef>
                <a:spcPts val="0"/>
              </a:spcBef>
              <a:buNone/>
            </a:pPr>
            <a:r>
              <a:rPr lang="en"/>
              <a:t>Expired</a:t>
            </a:r>
          </a:p>
        </p:txBody>
      </p:sp>
      <p:sp>
        <p:nvSpPr>
          <p:cNvPr id="1802" name="Shape 1802"/>
          <p:cNvSpPr txBox="1"/>
          <p:nvPr/>
        </p:nvSpPr>
        <p:spPr>
          <a:xfrm>
            <a:off x="1044850" y="4317125"/>
            <a:ext cx="1747799" cy="995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803" name="Shape 1803"/>
          <p:cNvSpPr txBox="1"/>
          <p:nvPr/>
        </p:nvSpPr>
        <p:spPr>
          <a:xfrm>
            <a:off x="1289450" y="4214587"/>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